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42" r:id="rId3"/>
    <p:sldId id="260" r:id="rId4"/>
    <p:sldId id="263" r:id="rId5"/>
    <p:sldId id="257" r:id="rId6"/>
    <p:sldId id="343" r:id="rId7"/>
    <p:sldId id="373" r:id="rId8"/>
    <p:sldId id="374" r:id="rId9"/>
    <p:sldId id="375" r:id="rId10"/>
    <p:sldId id="359" r:id="rId11"/>
    <p:sldId id="376" r:id="rId12"/>
    <p:sldId id="377" r:id="rId13"/>
    <p:sldId id="378" r:id="rId14"/>
    <p:sldId id="259" r:id="rId15"/>
    <p:sldId id="371" r:id="rId16"/>
    <p:sldId id="364" r:id="rId17"/>
    <p:sldId id="365" r:id="rId18"/>
    <p:sldId id="366" r:id="rId19"/>
    <p:sldId id="381" r:id="rId20"/>
    <p:sldId id="382" r:id="rId21"/>
    <p:sldId id="279" r:id="rId22"/>
    <p:sldId id="383" r:id="rId23"/>
    <p:sldId id="344" r:id="rId24"/>
    <p:sldId id="298" r:id="rId25"/>
    <p:sldId id="356" r:id="rId26"/>
    <p:sldId id="319" r:id="rId27"/>
    <p:sldId id="363" r:id="rId28"/>
    <p:sldId id="357" r:id="rId29"/>
    <p:sldId id="360" r:id="rId30"/>
    <p:sldId id="361" r:id="rId31"/>
    <p:sldId id="258" r:id="rId32"/>
    <p:sldId id="368" r:id="rId33"/>
    <p:sldId id="370" r:id="rId34"/>
    <p:sldId id="280" r:id="rId35"/>
    <p:sldId id="372" r:id="rId36"/>
  </p:sldIdLst>
  <p:sldSz cx="16256000" cy="9144000"/>
  <p:notesSz cx="16256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AT Estelle" initials="PE" lastIdx="16" clrIdx="0">
    <p:extLst>
      <p:ext uri="{19B8F6BF-5375-455C-9EA6-DF929625EA0E}">
        <p15:presenceInfo xmlns:p15="http://schemas.microsoft.com/office/powerpoint/2012/main" userId="S-1-5-21-4263876534-383102907-2404693950-11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8B"/>
    <a:srgbClr val="615FEC"/>
    <a:srgbClr val="FFC299"/>
    <a:srgbClr val="FF6423"/>
    <a:srgbClr val="F5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7" autoAdjust="0"/>
    <p:restoredTop sz="89533" autoAdjust="0"/>
  </p:normalViewPr>
  <p:slideViewPr>
    <p:cSldViewPr>
      <p:cViewPr varScale="1">
        <p:scale>
          <a:sx n="53" d="100"/>
          <a:sy n="53" d="100"/>
        </p:scale>
        <p:origin x="7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ERRIOT\Desktop\FNE\Copie%20de%20Data_FN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ERRIOT\Desktop\FNE\Copie%20de%20Data_FNE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ERRIOT\Desktop\FNE\Copie%20de%20Data_FNE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ERRIOT\Desktop\FNE\Copie%20de%20Data_FNE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B-4E73-A486-F67B81553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B-4E73-A486-F67B81553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B-4E73-A486-F67B81553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EB-4E73-A486-F67B81553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Feuil3!$E$17:$E$20</c:f>
              <c:strCache>
                <c:ptCount val="4"/>
                <c:pt idx="0">
                  <c:v>COORDINATION ET SENSIBILISATION</c:v>
                </c:pt>
                <c:pt idx="1">
                  <c:v>INGENIERIE</c:v>
                </c:pt>
                <c:pt idx="2">
                  <c:v>ACCOMPAGNEMENTS</c:v>
                </c:pt>
                <c:pt idx="3">
                  <c:v>EQUIPEMENTS NUMERIQUES</c:v>
                </c:pt>
              </c:strCache>
            </c:strRef>
          </c:cat>
          <c:val>
            <c:numRef>
              <c:f>Feuil3!$H$17:$H$20</c:f>
            </c:numRef>
          </c:val>
          <c:extLst>
            <c:ext xmlns:c16="http://schemas.microsoft.com/office/drawing/2014/chart" uri="{C3380CC4-5D6E-409C-BE32-E72D297353CC}">
              <c16:uniqueId val="{00000008-89EB-4E73-A486-F67B81553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B-4E73-A486-F67B81553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B-4E73-A486-F67B81553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B-4E73-A486-F67B81553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EB-4E73-A486-F67B81553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sng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Feuil3!$E$17:$E$20</c:f>
              <c:strCache>
                <c:ptCount val="4"/>
                <c:pt idx="0">
                  <c:v>COORDINATION ET SENSIBILISATION</c:v>
                </c:pt>
                <c:pt idx="1">
                  <c:v>INGENIERIE</c:v>
                </c:pt>
                <c:pt idx="2">
                  <c:v>ACCOMPAGNEMENTS</c:v>
                </c:pt>
                <c:pt idx="3">
                  <c:v>EQUIPEMENTS NUMERIQUES</c:v>
                </c:pt>
              </c:strCache>
            </c:strRef>
          </c:cat>
          <c:val>
            <c:numRef>
              <c:f>Feuil3!$H$17:$H$20</c:f>
            </c:numRef>
          </c:val>
          <c:extLst>
            <c:ext xmlns:c16="http://schemas.microsoft.com/office/drawing/2014/chart" uri="{C3380CC4-5D6E-409C-BE32-E72D297353CC}">
              <c16:uniqueId val="{00000008-89EB-4E73-A486-F67B81553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sng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u="sng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Feuil3!$U$218:$U$226</c:f>
              <c:strCache>
                <c:ptCount val="9"/>
                <c:pt idx="0">
                  <c:v>FINANCER L'INCLUSION NUMERIQUE</c:v>
                </c:pt>
                <c:pt idx="1">
                  <c:v>FAVORISER L'EQUIPEMENT ET LA CONNECTIVITE DE TOUS</c:v>
                </c:pt>
                <c:pt idx="2">
                  <c:v>COMMUNIQUER AUPRÈS DU GRAND PUBLIC</c:v>
                </c:pt>
                <c:pt idx="3">
                  <c:v>ETUDIER ET EVALUER</c:v>
                </c:pt>
                <c:pt idx="4">
                  <c:v>RECONDITIONNEMENT</c:v>
                </c:pt>
                <c:pt idx="5">
                  <c:v>OUTILLER LA MEDIATION NUMERIQUE</c:v>
                </c:pt>
                <c:pt idx="6">
                  <c:v>ACCOMPAGNER LES PUBLICS DANS LE DEVT DE LEURS COMP NUM DE BASE</c:v>
                </c:pt>
                <c:pt idx="7">
                  <c:v>SENSIBILISER ET FORMER LES PROFESSIONNELS ET ELUS</c:v>
                </c:pt>
                <c:pt idx="8">
                  <c:v>COORDONNER LES ACTIONS D'INCLUSION NUMÉRIQUE</c:v>
                </c:pt>
              </c:strCache>
            </c:strRef>
          </c:cat>
          <c:val>
            <c:numRef>
              <c:f>Feuil3!$V$218:$V$226</c:f>
              <c:numCache>
                <c:formatCode>General</c:formatCode>
                <c:ptCount val="9"/>
                <c:pt idx="0">
                  <c:v>43</c:v>
                </c:pt>
                <c:pt idx="1">
                  <c:v>50</c:v>
                </c:pt>
                <c:pt idx="2">
                  <c:v>51</c:v>
                </c:pt>
                <c:pt idx="3">
                  <c:v>54</c:v>
                </c:pt>
                <c:pt idx="4">
                  <c:v>57</c:v>
                </c:pt>
                <c:pt idx="5">
                  <c:v>63</c:v>
                </c:pt>
                <c:pt idx="6">
                  <c:v>66</c:v>
                </c:pt>
                <c:pt idx="7">
                  <c:v>69</c:v>
                </c:pt>
                <c:pt idx="8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4-4C26-8D7D-1D39FF6898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8553808"/>
        <c:axId val="1163099232"/>
      </c:barChart>
      <c:catAx>
        <c:axId val="118855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3099232"/>
        <c:crosses val="autoZero"/>
        <c:auto val="1"/>
        <c:lblAlgn val="ctr"/>
        <c:lblOffset val="100"/>
        <c:noMultiLvlLbl val="0"/>
      </c:catAx>
      <c:valAx>
        <c:axId val="11630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855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Feuil3!$X$237:$X$241</c:f>
              <c:strCache>
                <c:ptCount val="5"/>
                <c:pt idx="0">
                  <c:v>AUTRES SUJETS THEMATIQUES</c:v>
                </c:pt>
                <c:pt idx="1">
                  <c:v>RENFORCER LES ACCOMPAGNEMENTS CYBER, IA ET EMI</c:v>
                </c:pt>
                <c:pt idx="2">
                  <c:v>ACCOMPAGNER LA PARENTALITE ET LA JEUNESSE</c:v>
                </c:pt>
                <c:pt idx="3">
                  <c:v>ALLER-VERS ET FACILITER L'ACCES AUX DROITS</c:v>
                </c:pt>
                <c:pt idx="4">
                  <c:v>ACCOMPAGNER LES PUBLICS DANS LE DEVT DE LEURS COMP NUM DE BASE</c:v>
                </c:pt>
              </c:strCache>
            </c:strRef>
          </c:cat>
          <c:val>
            <c:numRef>
              <c:f>Feuil3!$Y$237:$Y$241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23</c:v>
                </c:pt>
                <c:pt idx="3">
                  <c:v>47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D-4709-AE95-B6E23BEF08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6088160"/>
        <c:axId val="871738912"/>
      </c:barChart>
      <c:catAx>
        <c:axId val="99608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1738912"/>
        <c:crosses val="autoZero"/>
        <c:auto val="1"/>
        <c:lblAlgn val="ctr"/>
        <c:lblOffset val="100"/>
        <c:noMultiLvlLbl val="0"/>
      </c:catAx>
      <c:valAx>
        <c:axId val="87173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60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70437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9207500" y="0"/>
            <a:ext cx="7045325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7043738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dirty="0"/>
              <a:t>Estelle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Julia</a:t>
            </a: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62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Julia</a:t>
            </a:r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70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Julia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62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70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2170695" name="Google Shape;251;p3:notes"/>
          <p:cNvSpPr txBox="1">
            <a:spLocks noGrp="1"/>
          </p:cNvSpPr>
          <p:nvPr>
            <p:ph type="body" idx="1"/>
          </p:nvPr>
        </p:nvSpPr>
        <p:spPr bwMode="auto">
          <a:xfrm>
            <a:off x="1625599" y="4400550"/>
            <a:ext cx="13004699" cy="36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/>
              <a:t>Thomas</a:t>
            </a:r>
            <a:endParaRPr/>
          </a:p>
        </p:txBody>
      </p:sp>
      <p:sp>
        <p:nvSpPr>
          <p:cNvPr id="617806580" name="Google Shape;252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fr-FR"/>
              <a:t>Félix</a:t>
            </a:r>
            <a:endParaRPr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Félix</a:t>
            </a: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Félix</a:t>
            </a: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88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1625760" y="4400640"/>
            <a:ext cx="1300428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Manon</a:t>
            </a:r>
            <a:endParaRPr lang="fr-FR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ln w="0"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bdcd273f8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Ferdinand</a:t>
            </a:r>
            <a:endParaRPr dirty="0"/>
          </a:p>
        </p:txBody>
      </p:sp>
      <p:sp>
        <p:nvSpPr>
          <p:cNvPr id="117" name="Google Shape;117;g39bdcd273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Léa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419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bdcd273f8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Ferdinand</a:t>
            </a:r>
            <a:endParaRPr dirty="0"/>
          </a:p>
        </p:txBody>
      </p:sp>
      <p:sp>
        <p:nvSpPr>
          <p:cNvPr id="117" name="Google Shape;117;g39bdcd273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96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Ferdinand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93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Léa et Marine à deux voix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410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b388e593c_0_56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2cb388e593c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009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b388e593c_0_56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cb388e593c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662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14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41FFE515-0802-4931-BAA4-70846CFCB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94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462B8A1D-F9F7-4EDC-82CB-0397EDF24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103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84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Léa, Marine, Julia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Estelle 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Alexandre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115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Alexandre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85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Estelle</a:t>
            </a: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Léa</a:t>
            </a: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dirty="0"/>
              <a:t>Léa</a:t>
            </a:r>
            <a:endParaRPr dirty="0"/>
          </a:p>
        </p:txBody>
      </p:sp>
      <p:sp>
        <p:nvSpPr>
          <p:cNvPr id="42" name="Google Shape;42;p5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Julia et Louise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77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buFont typeface="Wingdings"/>
              <a:buNone/>
              <a:defRPr/>
            </a:pPr>
            <a:r>
              <a:rPr lang="fr-FR" dirty="0"/>
              <a:t>Louise</a:t>
            </a:r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Louise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g2cb8977423e_0_270:notes"/>
          <p:cNvSpPr txBox="1">
            <a:spLocks noGrp="1"/>
          </p:cNvSpPr>
          <p:nvPr>
            <p:ph type="body" idx="1"/>
          </p:nvPr>
        </p:nvSpPr>
        <p:spPr bwMode="auto"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/>
              <a:t>Louise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309" name="Google Shape;309;g2cb8977423e_0_27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 bwMode="auto">
          <a:xfrm>
            <a:off x="1000516" y="3581623"/>
            <a:ext cx="14254967" cy="287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00" b="1" i="0">
                <a:solidFill>
                  <a:srgbClr val="FCCD0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 bwMode="auto"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 bwMode="auto"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 bwMode="auto"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6080" y="244080"/>
            <a:ext cx="7314480" cy="101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390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9473A49-1A51-458C-87A5-2F3EA57F58E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95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06080" y="244080"/>
            <a:ext cx="7314480" cy="101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390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12520" y="2139480"/>
            <a:ext cx="14629680" cy="53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59"/>
              </a:spcBef>
              <a:buNone/>
            </a:pPr>
            <a:endParaRPr lang="fr-FR" sz="28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922F67-267D-4EFB-A18D-6477675E182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3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1000440" y="3581640"/>
            <a:ext cx="14254560" cy="287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12880" y="2103120"/>
            <a:ext cx="14630040" cy="603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5527080" y="8503920"/>
            <a:ext cx="52016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12880" y="8503920"/>
            <a:ext cx="373860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11704320" y="8503920"/>
            <a:ext cx="373860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32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 bwMode="auto">
          <a:xfrm>
            <a:off x="1000516" y="3581623"/>
            <a:ext cx="14254967" cy="287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0" b="1" i="0" u="none" strike="noStrike" cap="none">
                <a:solidFill>
                  <a:srgbClr val="FCCD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 bwMode="auto">
          <a:xfrm>
            <a:off x="812800" y="2103120"/>
            <a:ext cx="14630400" cy="60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 bwMode="auto"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 bwMode="auto"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 bwMode="auto"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 bwMode="auto">
          <a:xfrm>
            <a:off x="420800" y="7632578"/>
            <a:ext cx="897777" cy="81446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2" name="Google Shape;92;p1"/>
          <p:cNvGrpSpPr/>
          <p:nvPr/>
        </p:nvGrpSpPr>
        <p:grpSpPr bwMode="auto">
          <a:xfrm rot="5400000">
            <a:off x="14487175" y="419534"/>
            <a:ext cx="1302672" cy="1378004"/>
            <a:chOff x="845064" y="548305"/>
            <a:chExt cx="1302672" cy="1378004"/>
          </a:xfrm>
        </p:grpSpPr>
        <p:sp>
          <p:nvSpPr>
            <p:cNvPr id="93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 bwMode="auto">
          <a:xfrm>
            <a:off x="0" y="2330868"/>
            <a:ext cx="16260859" cy="481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br>
              <a:rPr lang="fr-FR" sz="6000" dirty="0">
                <a:solidFill>
                  <a:srgbClr val="0C008B"/>
                </a:solidFill>
                <a:latin typeface="Marianne"/>
              </a:rPr>
            </a:br>
            <a:r>
              <a:rPr lang="fr-FR" sz="6000" dirty="0">
                <a:solidFill>
                  <a:srgbClr val="0C008B"/>
                </a:solidFill>
                <a:latin typeface="Marianne"/>
              </a:rPr>
              <a:t>Off France Numérique Ensemble (FNE)</a:t>
            </a:r>
            <a:br>
              <a:rPr lang="fr-FR" sz="6000" dirty="0">
                <a:solidFill>
                  <a:srgbClr val="0C008B"/>
                </a:solidFill>
                <a:latin typeface="Marianne"/>
              </a:rPr>
            </a:br>
            <a:r>
              <a:rPr lang="fr-FR" sz="6000" dirty="0">
                <a:solidFill>
                  <a:srgbClr val="0C008B"/>
                </a:solidFill>
                <a:latin typeface="Marianne"/>
              </a:rPr>
              <a:t>Plénière d’ouverture</a:t>
            </a:r>
            <a:br>
              <a:rPr lang="fr-FR" sz="4800" dirty="0">
                <a:solidFill>
                  <a:srgbClr val="0C008B"/>
                </a:solidFill>
                <a:latin typeface="Marianne"/>
              </a:rPr>
            </a:br>
            <a:br>
              <a:rPr lang="fr-FR" sz="4800" dirty="0">
                <a:solidFill>
                  <a:srgbClr val="0C008B"/>
                </a:solidFill>
                <a:latin typeface="Marianne"/>
              </a:rPr>
            </a:br>
            <a:r>
              <a:rPr lang="fr-FR" sz="4800" dirty="0">
                <a:solidFill>
                  <a:srgbClr val="0C008B"/>
                </a:solidFill>
                <a:latin typeface="Marianne"/>
              </a:rPr>
              <a:t>28 octobre 2025 </a:t>
            </a:r>
            <a:br>
              <a:rPr lang="fr-FR" sz="4800" dirty="0">
                <a:solidFill>
                  <a:srgbClr val="0C008B"/>
                </a:solidFill>
                <a:latin typeface="Marianne"/>
              </a:rPr>
            </a:br>
            <a:r>
              <a:rPr lang="fr-FR" sz="3600" dirty="0">
                <a:solidFill>
                  <a:srgbClr val="0C008B"/>
                </a:solidFill>
                <a:latin typeface="Marianne"/>
              </a:rPr>
              <a:t>10h – 11h</a:t>
            </a:r>
            <a:endParaRPr sz="3600" dirty="0">
              <a:solidFill>
                <a:srgbClr val="0C008B"/>
              </a:solidFill>
              <a:latin typeface="Marianne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800" y="-31444"/>
            <a:ext cx="2598711" cy="1868906"/>
          </a:xfrm>
          <a:prstGeom prst="rect">
            <a:avLst/>
          </a:prstGeom>
        </p:spPr>
      </p:pic>
      <p:pic>
        <p:nvPicPr>
          <p:cNvPr id="12" name="Picture 2" descr="Kit de communication de l'ANCT | Agence nationale de la cohésion des  territoires"/>
          <p:cNvPicPr>
            <a:picLocks noChangeAspect="1" noChangeArrowheads="1"/>
          </p:cNvPicPr>
          <p:nvPr/>
        </p:nvPicPr>
        <p:blipFill>
          <a:blip r:embed="rId4"/>
          <a:srcRect t="23242" b="20045"/>
          <a:stretch/>
        </p:blipFill>
        <p:spPr bwMode="auto">
          <a:xfrm>
            <a:off x="3105796" y="467544"/>
            <a:ext cx="3798068" cy="122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Google Shape;311;g2cb8977423e_0_270"/>
          <p:cNvSpPr/>
          <p:nvPr/>
        </p:nvSpPr>
        <p:spPr bwMode="auto">
          <a:xfrm>
            <a:off x="1679605" y="588775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7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cs typeface="Calibri"/>
              </a:rPr>
              <a:t>Analyse des feuilles de route par thématiques d’action</a:t>
            </a:r>
            <a:endParaRPr sz="4000" dirty="0">
              <a:latin typeface="Marianne" panose="02000000000000000000" pitchFamily="50" charset="0"/>
            </a:endParaRPr>
          </a:p>
          <a:p>
            <a:pPr defTabSz="914377">
              <a:buSzPts val="1100"/>
              <a:defRPr/>
            </a:pPr>
            <a:endParaRPr lang="fr-FR" sz="4000" b="1" dirty="0">
              <a:solidFill>
                <a:srgbClr val="000091"/>
              </a:solidFill>
              <a:latin typeface="Marianne" panose="02000000000000000000" pitchFamily="50" charset="0"/>
            </a:endParaRPr>
          </a:p>
        </p:txBody>
      </p:sp>
      <p:grpSp>
        <p:nvGrpSpPr>
          <p:cNvPr id="3" name="Google Shape;92;p1"/>
          <p:cNvGrpSpPr/>
          <p:nvPr/>
        </p:nvGrpSpPr>
        <p:grpSpPr bwMode="auto">
          <a:xfrm>
            <a:off x="350997" y="607418"/>
            <a:ext cx="1030875" cy="1090489"/>
            <a:chOff x="845064" y="548305"/>
            <a:chExt cx="1302672" cy="1378004"/>
          </a:xfrm>
        </p:grpSpPr>
        <p:sp>
          <p:nvSpPr>
            <p:cNvPr id="4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3A6A0E6-B18F-4CF3-9C3F-DD65A044D3E6}"/>
              </a:ext>
            </a:extLst>
          </p:cNvPr>
          <p:cNvGraphicFramePr>
            <a:graphicFrameLocks/>
          </p:cNvGraphicFramePr>
          <p:nvPr/>
        </p:nvGraphicFramePr>
        <p:xfrm>
          <a:off x="2619388" y="1697907"/>
          <a:ext cx="110172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6B44E14-9554-4D2D-A7DB-616C14F1B918}"/>
              </a:ext>
            </a:extLst>
          </p:cNvPr>
          <p:cNvSpPr txBox="1"/>
          <p:nvPr/>
        </p:nvSpPr>
        <p:spPr>
          <a:xfrm>
            <a:off x="1679605" y="1791537"/>
            <a:ext cx="1422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latin typeface="Marianne" panose="02000000000000000000"/>
              </a:rPr>
              <a:t>84 feuilles de route analysées, comprenant 1278 actions.</a:t>
            </a:r>
            <a:endParaRPr lang="en-US" sz="3000" b="1" dirty="0">
              <a:latin typeface="Marianne" panose="0200000000000000000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CFFFE7F-01C3-4177-BA5A-D732C43F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19274"/>
              </p:ext>
            </p:extLst>
          </p:nvPr>
        </p:nvGraphicFramePr>
        <p:xfrm>
          <a:off x="3009822" y="2737097"/>
          <a:ext cx="9753646" cy="5560352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4038058">
                  <a:extLst>
                    <a:ext uri="{9D8B030D-6E8A-4147-A177-3AD203B41FA5}">
                      <a16:colId xmlns:a16="http://schemas.microsoft.com/office/drawing/2014/main" val="4191032124"/>
                    </a:ext>
                  </a:extLst>
                </a:gridCol>
                <a:gridCol w="5715588">
                  <a:extLst>
                    <a:ext uri="{9D8B030D-6E8A-4147-A177-3AD203B41FA5}">
                      <a16:colId xmlns:a16="http://schemas.microsoft.com/office/drawing/2014/main" val="3026140488"/>
                    </a:ext>
                  </a:extLst>
                </a:gridCol>
              </a:tblGrid>
              <a:tr h="38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latin typeface="Marianne" panose="02000000000000000000" pitchFamily="50" charset="0"/>
                        </a:rPr>
                        <a:t>Blocs thématiques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615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latin typeface="Marianne" panose="02000000000000000000" pitchFamily="50" charset="0"/>
                        </a:rPr>
                        <a:t>Thématiques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615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409120"/>
                  </a:ext>
                </a:extLst>
              </a:tr>
              <a:tr h="3089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latin typeface="Marianne" panose="02000000000000000000" pitchFamily="50" charset="0"/>
                        </a:rPr>
                        <a:t>INGENIERIE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Etudier et évaluer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417230"/>
                  </a:ext>
                </a:extLst>
              </a:tr>
              <a:tr h="254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Outiller la médiation numérique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8706557"/>
                  </a:ext>
                </a:extLst>
              </a:tr>
              <a:tr h="317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Financer la médiation numérique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0581926"/>
                  </a:ext>
                </a:extLst>
              </a:tr>
              <a:tr h="508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latin typeface="Marianne" panose="02000000000000000000" pitchFamily="50" charset="0"/>
                        </a:rPr>
                        <a:t>COORDINATION ET SENSIBILISATION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Coordonner les actions d'inclusion numérique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9092663"/>
                  </a:ext>
                </a:extLst>
              </a:tr>
              <a:tr h="273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Communiquer auprès du grand public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8783283"/>
                  </a:ext>
                </a:extLst>
              </a:tr>
              <a:tr h="50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Sensibiliser et former les professionnels et élus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576953"/>
                  </a:ext>
                </a:extLst>
              </a:tr>
              <a:tr h="508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latin typeface="Marianne" panose="02000000000000000000" pitchFamily="50" charset="0"/>
                        </a:rPr>
                        <a:t>EQUIPEMENTS NUMERIQUES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Favoriser l’équipement et la connectivite de tous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676245"/>
                  </a:ext>
                </a:extLst>
              </a:tr>
              <a:tr h="273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Reconditionnement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2031596"/>
                  </a:ext>
                </a:extLst>
              </a:tr>
              <a:tr h="54720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latin typeface="Marianne" panose="02000000000000000000" pitchFamily="50" charset="0"/>
                        </a:rPr>
                        <a:t>ACCOMPAGNEMENTS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Accompagner les publics dans le développement de leurs compétences numériques de base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076488"/>
                  </a:ext>
                </a:extLst>
              </a:tr>
              <a:tr h="308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Aller-vers et faciliter l’accès aux droits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486237"/>
                  </a:ext>
                </a:extLst>
              </a:tr>
              <a:tr h="50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Accompagner la parentalité et la jeunesse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6865297"/>
                  </a:ext>
                </a:extLst>
              </a:tr>
              <a:tr h="50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Renforcer les accompagnements cyber, IA et EMI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844840"/>
                  </a:ext>
                </a:extLst>
              </a:tr>
              <a:tr h="353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kern="1200" noProof="0" dirty="0">
                          <a:latin typeface="Marianne" panose="02000000000000000000" pitchFamily="50" charset="0"/>
                        </a:rPr>
                        <a:t>Autres sujets thématiques</a:t>
                      </a:r>
                      <a:endParaRPr lang="fr-FR" sz="1600" b="0" kern="1200" noProof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743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Google Shape;311;g2cb8977423e_0_270"/>
          <p:cNvSpPr/>
          <p:nvPr/>
        </p:nvSpPr>
        <p:spPr bwMode="auto">
          <a:xfrm>
            <a:off x="1679605" y="588775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7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cs typeface="Calibri"/>
              </a:rPr>
              <a:t>Analyse des feuilles de route par thématiques d’action</a:t>
            </a:r>
            <a:endParaRPr sz="4000" dirty="0">
              <a:latin typeface="Marianne" panose="02000000000000000000" pitchFamily="50" charset="0"/>
            </a:endParaRPr>
          </a:p>
          <a:p>
            <a:pPr defTabSz="914377">
              <a:buSzPts val="1100"/>
              <a:defRPr/>
            </a:pPr>
            <a:endParaRPr lang="fr-FR" sz="4000" b="1" dirty="0">
              <a:solidFill>
                <a:srgbClr val="000091"/>
              </a:solidFill>
              <a:latin typeface="Marianne" panose="02000000000000000000" pitchFamily="50" charset="0"/>
            </a:endParaRPr>
          </a:p>
        </p:txBody>
      </p:sp>
      <p:grpSp>
        <p:nvGrpSpPr>
          <p:cNvPr id="3" name="Google Shape;92;p1"/>
          <p:cNvGrpSpPr/>
          <p:nvPr/>
        </p:nvGrpSpPr>
        <p:grpSpPr bwMode="auto">
          <a:xfrm>
            <a:off x="350997" y="607418"/>
            <a:ext cx="1030875" cy="1090489"/>
            <a:chOff x="845064" y="548305"/>
            <a:chExt cx="1302672" cy="1378004"/>
          </a:xfrm>
        </p:grpSpPr>
        <p:sp>
          <p:nvSpPr>
            <p:cNvPr id="4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3A6A0E6-B18F-4CF3-9C3F-DD65A044D3E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19388" y="1697907"/>
          <a:ext cx="110172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94D9A50-02E3-4422-8751-6B2AE528BDF2}"/>
              </a:ext>
            </a:extLst>
          </p:cNvPr>
          <p:cNvSpPr txBox="1"/>
          <p:nvPr/>
        </p:nvSpPr>
        <p:spPr>
          <a:xfrm>
            <a:off x="1679604" y="1719727"/>
            <a:ext cx="1422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000" b="1">
                <a:latin typeface="Marianne" panose="02000000000000000000"/>
              </a:defRPr>
            </a:lvl1pPr>
          </a:lstStyle>
          <a:p>
            <a:r>
              <a:rPr lang="fr-FR" dirty="0"/>
              <a:t>46% des actions remontées par des feuilles de route sont des actions de coordination et sensibilisation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208B2D-665B-4F39-9E38-0CA61E2FA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16" y="3741441"/>
            <a:ext cx="11873167" cy="47686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71E0B8-6044-4899-9E86-94E71A1CDF00}"/>
              </a:ext>
            </a:extLst>
          </p:cNvPr>
          <p:cNvSpPr txBox="1"/>
          <p:nvPr/>
        </p:nvSpPr>
        <p:spPr bwMode="auto">
          <a:xfrm>
            <a:off x="4962948" y="3400256"/>
            <a:ext cx="654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/>
              </a:rPr>
              <a:t>Répartition des actions par bloc thématique (en %)</a:t>
            </a:r>
            <a:endParaRPr lang="en-US" sz="2000" b="1" dirty="0">
              <a:latin typeface="Mariann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041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98A17-4A4E-4EEE-84D0-AC3AE99E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96" y="672093"/>
            <a:ext cx="13249472" cy="1846659"/>
          </a:xfrm>
        </p:spPr>
        <p:txBody>
          <a:bodyPr/>
          <a:lstStyle/>
          <a:p>
            <a:r>
              <a:rPr lang="fr-FR" sz="4000" dirty="0">
                <a:solidFill>
                  <a:srgbClr val="0C008B"/>
                </a:solidFill>
                <a:latin typeface="Marianne" panose="02000000000000000000" pitchFamily="50" charset="0"/>
              </a:rPr>
              <a:t>Typologie d’actions relevées au sein des 84 feuilles de routes </a:t>
            </a:r>
            <a:br>
              <a:rPr lang="fr-FR" sz="40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br>
              <a:rPr lang="fr-FR" sz="40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endParaRPr lang="fr-FR" sz="4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CB07F-DADD-4533-BA21-7216966581ED}"/>
              </a:ext>
            </a:extLst>
          </p:cNvPr>
          <p:cNvSpPr txBox="1"/>
          <p:nvPr/>
        </p:nvSpPr>
        <p:spPr>
          <a:xfrm>
            <a:off x="1791296" y="1907704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tx1"/>
                </a:solidFill>
                <a:latin typeface="Marianne" panose="02000000000000000000"/>
              </a:rPr>
              <a:t>Les enjeux principaux retenus par les feuilles de route sont les actions de coordination, de sensibilisation et de formation des acteurs </a:t>
            </a:r>
            <a:endParaRPr lang="en-US" sz="3000" b="1" dirty="0">
              <a:solidFill>
                <a:schemeClr val="tx1"/>
              </a:solidFill>
              <a:latin typeface="Marianne" panose="0200000000000000000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C9CD7A1-11B6-400A-B135-F100E5231B95}"/>
              </a:ext>
            </a:extLst>
          </p:cNvPr>
          <p:cNvGrpSpPr/>
          <p:nvPr/>
        </p:nvGrpSpPr>
        <p:grpSpPr>
          <a:xfrm>
            <a:off x="1215232" y="3707904"/>
            <a:ext cx="13969552" cy="5256584"/>
            <a:chOff x="911424" y="2094634"/>
            <a:chExt cx="10477164" cy="3942438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56AA16AF-66BA-4C63-91B0-152CE7DB444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911424" y="2094634"/>
            <a:ext cx="10369152" cy="39424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BFDDC-A872-471C-9EB5-91FF0E50F298}"/>
                </a:ext>
              </a:extLst>
            </p:cNvPr>
            <p:cNvSpPr/>
            <p:nvPr/>
          </p:nvSpPr>
          <p:spPr>
            <a:xfrm>
              <a:off x="1343472" y="2190562"/>
              <a:ext cx="10045116" cy="78183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137556E-9EBB-40CC-96AA-EA7656C15ED6}"/>
              </a:ext>
            </a:extLst>
          </p:cNvPr>
          <p:cNvSpPr txBox="1"/>
          <p:nvPr/>
        </p:nvSpPr>
        <p:spPr bwMode="auto">
          <a:xfrm>
            <a:off x="3259681" y="3400256"/>
            <a:ext cx="9778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/>
              </a:rPr>
              <a:t>Nombre de feuilles de route proposant au moins une action, par thématique </a:t>
            </a:r>
            <a:endParaRPr lang="en-US" sz="2000" b="1" dirty="0">
              <a:latin typeface="Marianne" panose="02000000000000000000"/>
            </a:endParaRPr>
          </a:p>
        </p:txBody>
      </p:sp>
      <p:grpSp>
        <p:nvGrpSpPr>
          <p:cNvPr id="12" name="Google Shape;92;p1">
            <a:extLst>
              <a:ext uri="{FF2B5EF4-FFF2-40B4-BE49-F238E27FC236}">
                <a16:creationId xmlns:a16="http://schemas.microsoft.com/office/drawing/2014/main" id="{78EAA6D7-4301-485F-BBBF-69A86AA5A281}"/>
              </a:ext>
            </a:extLst>
          </p:cNvPr>
          <p:cNvGrpSpPr/>
          <p:nvPr/>
        </p:nvGrpSpPr>
        <p:grpSpPr bwMode="auto">
          <a:xfrm>
            <a:off x="350997" y="607418"/>
            <a:ext cx="1030875" cy="1090489"/>
            <a:chOff x="845064" y="548305"/>
            <a:chExt cx="1302672" cy="1378004"/>
          </a:xfrm>
        </p:grpSpPr>
        <p:sp>
          <p:nvSpPr>
            <p:cNvPr id="13" name="Google Shape;93;p1">
              <a:extLst>
                <a:ext uri="{FF2B5EF4-FFF2-40B4-BE49-F238E27FC236}">
                  <a16:creationId xmlns:a16="http://schemas.microsoft.com/office/drawing/2014/main" id="{4230DD67-244C-4F88-9D69-A63D89774207}"/>
                </a:ext>
              </a:extLst>
            </p:cNvPr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Google Shape;94;p1">
              <a:extLst>
                <a:ext uri="{FF2B5EF4-FFF2-40B4-BE49-F238E27FC236}">
                  <a16:creationId xmlns:a16="http://schemas.microsoft.com/office/drawing/2014/main" id="{5CB00335-0B24-48A1-95AC-93F0E78E4913}"/>
                </a:ext>
              </a:extLst>
            </p:cNvPr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90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98A17-4A4E-4EEE-84D0-AC3AE99E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96" y="672092"/>
            <a:ext cx="14464704" cy="1231106"/>
          </a:xfrm>
        </p:spPr>
        <p:txBody>
          <a:bodyPr/>
          <a:lstStyle/>
          <a:p>
            <a:r>
              <a:rPr lang="fr-FR" sz="4000" dirty="0">
                <a:solidFill>
                  <a:srgbClr val="0C008B"/>
                </a:solidFill>
                <a:latin typeface="Marianne" panose="02000000000000000000" pitchFamily="50" charset="0"/>
              </a:rPr>
              <a:t>Focus -  Actions relatives à l'accompagnement des publics</a:t>
            </a:r>
            <a:br>
              <a:rPr lang="fr-FR" sz="40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endParaRPr lang="fr-FR" sz="4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CDAEBC-D5B1-4721-9E72-3093B0FD746F}"/>
              </a:ext>
            </a:extLst>
          </p:cNvPr>
          <p:cNvSpPr txBox="1"/>
          <p:nvPr/>
        </p:nvSpPr>
        <p:spPr>
          <a:xfrm>
            <a:off x="1720020" y="1582504"/>
            <a:ext cx="1411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tx1"/>
                </a:solidFill>
                <a:latin typeface="Marianne" panose="02000000000000000000"/>
              </a:rPr>
              <a:t>Les thématiques d’accompagnement principales proposées par les feuilles de route se concentrent sur « l’aller-vers » et l’accès aux droits, mais tendent à se diversifier.</a:t>
            </a:r>
            <a:endParaRPr lang="en-US" sz="3000" b="1" dirty="0">
              <a:solidFill>
                <a:schemeClr val="tx1"/>
              </a:solidFill>
              <a:latin typeface="Marianne" panose="0200000000000000000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201BE2E-277A-4325-8384-21539713880E}"/>
              </a:ext>
            </a:extLst>
          </p:cNvPr>
          <p:cNvGrpSpPr/>
          <p:nvPr/>
        </p:nvGrpSpPr>
        <p:grpSpPr>
          <a:xfrm>
            <a:off x="2295352" y="3851920"/>
            <a:ext cx="11665296" cy="4972000"/>
            <a:chOff x="3087440" y="3707904"/>
            <a:chExt cx="11665296" cy="4972000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1CB421CB-79D2-4191-8D5C-61617009048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87440" y="3707904"/>
            <a:ext cx="11665296" cy="49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05A5B7-62FA-496D-BE52-4F54C9379A30}"/>
                </a:ext>
              </a:extLst>
            </p:cNvPr>
            <p:cNvSpPr/>
            <p:nvPr/>
          </p:nvSpPr>
          <p:spPr>
            <a:xfrm>
              <a:off x="3998132" y="4932040"/>
              <a:ext cx="9036744" cy="5040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A274691-6D0B-4C18-B9F1-7CE3788C0F25}"/>
              </a:ext>
            </a:extLst>
          </p:cNvPr>
          <p:cNvSpPr txBox="1"/>
          <p:nvPr/>
        </p:nvSpPr>
        <p:spPr bwMode="auto">
          <a:xfrm>
            <a:off x="2837930" y="3563888"/>
            <a:ext cx="1058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arianne" panose="02000000000000000000"/>
              </a:rPr>
              <a:t>Nombre</a:t>
            </a:r>
            <a:r>
              <a:rPr lang="fr-FR" sz="1867" b="1" dirty="0">
                <a:latin typeface="Marianne" panose="02000000000000000000"/>
              </a:rPr>
              <a:t> de feuilles de route proposant au moins une action d’accompagnent des publics</a:t>
            </a:r>
            <a:endParaRPr lang="en-US" sz="1867" b="1" dirty="0">
              <a:latin typeface="Marianne" panose="02000000000000000000"/>
            </a:endParaRPr>
          </a:p>
        </p:txBody>
      </p:sp>
      <p:grpSp>
        <p:nvGrpSpPr>
          <p:cNvPr id="15" name="Google Shape;92;p1">
            <a:extLst>
              <a:ext uri="{FF2B5EF4-FFF2-40B4-BE49-F238E27FC236}">
                <a16:creationId xmlns:a16="http://schemas.microsoft.com/office/drawing/2014/main" id="{AF6C6B69-FE47-4990-93CD-0C5D0C06E588}"/>
              </a:ext>
            </a:extLst>
          </p:cNvPr>
          <p:cNvGrpSpPr/>
          <p:nvPr/>
        </p:nvGrpSpPr>
        <p:grpSpPr bwMode="auto">
          <a:xfrm>
            <a:off x="350997" y="607418"/>
            <a:ext cx="1030875" cy="1090489"/>
            <a:chOff x="845064" y="548305"/>
            <a:chExt cx="1302672" cy="1378004"/>
          </a:xfrm>
        </p:grpSpPr>
        <p:sp>
          <p:nvSpPr>
            <p:cNvPr id="16" name="Google Shape;93;p1">
              <a:extLst>
                <a:ext uri="{FF2B5EF4-FFF2-40B4-BE49-F238E27FC236}">
                  <a16:creationId xmlns:a16="http://schemas.microsoft.com/office/drawing/2014/main" id="{F6AF7FDD-8F21-4783-8437-78C00789FFD5}"/>
                </a:ext>
              </a:extLst>
            </p:cNvPr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Google Shape;94;p1">
              <a:extLst>
                <a:ext uri="{FF2B5EF4-FFF2-40B4-BE49-F238E27FC236}">
                  <a16:creationId xmlns:a16="http://schemas.microsoft.com/office/drawing/2014/main" id="{99B3B607-D476-4E9B-ADB6-D3E52825544E}"/>
                </a:ext>
              </a:extLst>
            </p:cNvPr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377">
                <a:buSzPts val="1800"/>
                <a:defRPr/>
              </a:pPr>
              <a:endParaRPr sz="1800"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34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0" y="-5715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2" y="3095014"/>
            <a:ext cx="14547847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b="1" dirty="0">
                <a:solidFill>
                  <a:srgbClr val="000091"/>
                </a:solidFill>
                <a:latin typeface="Marianne" panose="02000000000000000000" pitchFamily="50" charset="0"/>
              </a:rPr>
              <a:t>Point d’avancement sur les engagements de FNE – Axe 2, 3 et 4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latin typeface="Arial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198255" name="Google Shape;311;g2cb8977423e_0_270"/>
          <p:cNvSpPr/>
          <p:nvPr/>
        </p:nvSpPr>
        <p:spPr bwMode="auto">
          <a:xfrm>
            <a:off x="1431256" y="514107"/>
            <a:ext cx="14225400" cy="81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 panose="02000000000000000000" pitchFamily="50" charset="0"/>
              </a:rPr>
              <a:t>Etude sur les freins psychosociaux à l’usage du numérique – Axe 2.4</a:t>
            </a:r>
            <a:endParaRPr sz="4000" b="1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pic>
        <p:nvPicPr>
          <p:cNvPr id="2105952827" name="Image 21059528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2986" y="5676156"/>
            <a:ext cx="2127576" cy="2127576"/>
          </a:xfrm>
          <a:prstGeom prst="rect">
            <a:avLst/>
          </a:prstGeom>
        </p:spPr>
      </p:pic>
      <p:sp>
        <p:nvSpPr>
          <p:cNvPr id="495759520" name="Google Shape;370;g2ca852a3e2c_0_200"/>
          <p:cNvSpPr/>
          <p:nvPr/>
        </p:nvSpPr>
        <p:spPr bwMode="auto">
          <a:xfrm>
            <a:off x="283707" y="8248611"/>
            <a:ext cx="14021556" cy="64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SzPts val="1100"/>
              <a:defRPr/>
            </a:pPr>
            <a:r>
              <a:rPr lang="fr-FR" sz="1600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ANCT, CREDOC, Université Rennes 2 </a:t>
            </a:r>
            <a:r>
              <a:rPr lang="fr-FR" sz="1600" dirty="0" err="1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CREAD-M@rsouin</a:t>
            </a:r>
            <a:r>
              <a:rPr lang="fr-FR" sz="1600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, La société numérique française : comprendre les freins psychosociaux à l’usage du numérique, 2025.</a:t>
            </a:r>
            <a:endParaRPr sz="1600" b="1" u="sng" dirty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10" name="Google Shape;373;g2ca852a3e2c_0_200"/>
          <p:cNvSpPr/>
          <p:nvPr/>
        </p:nvSpPr>
        <p:spPr bwMode="auto">
          <a:xfrm rot="16199998">
            <a:off x="15363152" y="8233211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73;g2ca852a3e2c_0_200"/>
          <p:cNvSpPr/>
          <p:nvPr/>
        </p:nvSpPr>
        <p:spPr bwMode="auto">
          <a:xfrm rot="5029766">
            <a:off x="482142" y="707974"/>
            <a:ext cx="622699" cy="59558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6419D4-0B6C-4886-8E2C-364C8D619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0" y="1963944"/>
            <a:ext cx="4135648" cy="5848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614AF1D8-1E7A-489A-8A02-2F321554949C}"/>
              </a:ext>
            </a:extLst>
          </p:cNvPr>
          <p:cNvSpPr txBox="1">
            <a:spLocks/>
          </p:cNvSpPr>
          <p:nvPr/>
        </p:nvSpPr>
        <p:spPr>
          <a:xfrm>
            <a:off x="11565411" y="4101089"/>
            <a:ext cx="4483470" cy="1411563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000" dirty="0">
                <a:latin typeface="Marianne" panose="02000000000000000000" pitchFamily="2" charset="0"/>
              </a:rPr>
              <a:t>Dernier rapport de la série d’études</a:t>
            </a:r>
          </a:p>
          <a:p>
            <a:r>
              <a:rPr lang="fr-FR" sz="2000" dirty="0">
                <a:latin typeface="Marianne" panose="02000000000000000000" pitchFamily="2" charset="0"/>
              </a:rPr>
              <a:t>«</a:t>
            </a:r>
            <a:r>
              <a:rPr lang="fr-FR" sz="2000" b="1" dirty="0">
                <a:latin typeface="Marianne" panose="02000000000000000000" pitchFamily="2" charset="0"/>
              </a:rPr>
              <a:t> La société numérique française</a:t>
            </a:r>
            <a:r>
              <a:rPr lang="fr-FR" sz="2000" dirty="0">
                <a:latin typeface="Marianne" panose="02000000000000000000" pitchFamily="2" charset="0"/>
              </a:rPr>
              <a:t> »</a:t>
            </a:r>
          </a:p>
          <a:p>
            <a:endParaRPr lang="fr-FR" sz="2000" dirty="0">
              <a:latin typeface="Marianne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859499-43A3-4AAD-AE03-38F74DC5E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656" y="1654897"/>
            <a:ext cx="8545118" cy="20291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FF5083-1F0A-4313-B257-B44DA8AB7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656" y="3539169"/>
            <a:ext cx="6231625" cy="4633231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D38047-3431-4BDE-B4F2-85F4A42DD9A2}"/>
              </a:ext>
            </a:extLst>
          </p:cNvPr>
          <p:cNvGrpSpPr>
            <a:grpSpLocks noChangeAspect="1"/>
          </p:cNvGrpSpPr>
          <p:nvPr/>
        </p:nvGrpSpPr>
        <p:grpSpPr>
          <a:xfrm>
            <a:off x="11609073" y="5036714"/>
            <a:ext cx="3935401" cy="496086"/>
            <a:chOff x="1271634" y="5877272"/>
            <a:chExt cx="3935401" cy="4960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36F272-D804-48BA-A2D5-A9E6D4618616}"/>
                </a:ext>
              </a:extLst>
            </p:cNvPr>
            <p:cNvSpPr/>
            <p:nvPr/>
          </p:nvSpPr>
          <p:spPr>
            <a:xfrm>
              <a:off x="1631504" y="5877272"/>
              <a:ext cx="3575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>
                <a:buClrTx/>
                <a:buFontTx/>
                <a:buNone/>
              </a:pPr>
              <a:r>
                <a:rPr lang="fr-FR" sz="1800" b="1" u="sng" kern="1200" dirty="0">
                  <a:solidFill>
                    <a:srgbClr val="2C3176"/>
                  </a:solidFill>
                  <a:latin typeface="Marianne" charset="0"/>
                  <a:ea typeface="Marianne" charset="0"/>
                  <a:cs typeface="Marianne" charset="0"/>
                </a:rPr>
                <a:t>labo.societenumerique.gouv.fr</a:t>
              </a:r>
              <a:endParaRPr lang="fr-FR" sz="18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6797622-E7CD-4E9E-9BD0-031A0C8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60667" flipH="1">
              <a:off x="1271634" y="5898155"/>
              <a:ext cx="370434" cy="47520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2FF991C-A3E9-4D7F-8129-A4CBF317B790}"/>
              </a:ext>
            </a:extLst>
          </p:cNvPr>
          <p:cNvSpPr/>
          <p:nvPr/>
        </p:nvSpPr>
        <p:spPr>
          <a:xfrm>
            <a:off x="5175672" y="2627784"/>
            <a:ext cx="5256584" cy="422293"/>
          </a:xfrm>
          <a:prstGeom prst="rect">
            <a:avLst/>
          </a:prstGeom>
          <a:noFill/>
          <a:ln w="38100">
            <a:solidFill>
              <a:srgbClr val="0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339;g2cb8977423e_0_353"/>
          <p:cNvSpPr/>
          <p:nvPr/>
        </p:nvSpPr>
        <p:spPr bwMode="auto">
          <a:xfrm>
            <a:off x="2098151" y="8711417"/>
            <a:ext cx="3577669" cy="2502951"/>
          </a:xfrm>
          <a:prstGeom prst="rect">
            <a:avLst/>
          </a:prstGeom>
          <a:solidFill>
            <a:srgbClr val="F5859B">
              <a:alpha val="3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Marianne"/>
            </a:endParaRPr>
          </a:p>
        </p:txBody>
      </p:sp>
      <p:sp>
        <p:nvSpPr>
          <p:cNvPr id="1074300724" name="ZoneTexte 1074300723"/>
          <p:cNvSpPr txBox="1"/>
          <p:nvPr/>
        </p:nvSpPr>
        <p:spPr bwMode="auto">
          <a:xfrm>
            <a:off x="955454" y="7562272"/>
            <a:ext cx="91440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24834299" name="ZoneTexte 1724834298"/>
          <p:cNvSpPr txBox="1"/>
          <p:nvPr/>
        </p:nvSpPr>
        <p:spPr bwMode="auto">
          <a:xfrm>
            <a:off x="1590454" y="7389090"/>
            <a:ext cx="91440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" name="Google Shape;373;g2ca852a3e2c_0_200"/>
          <p:cNvSpPr/>
          <p:nvPr/>
        </p:nvSpPr>
        <p:spPr bwMode="auto">
          <a:xfrm rot="5029766">
            <a:off x="482142" y="707974"/>
            <a:ext cx="622699" cy="59558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373;g2ca852a3e2c_0_200"/>
          <p:cNvSpPr/>
          <p:nvPr/>
        </p:nvSpPr>
        <p:spPr bwMode="auto">
          <a:xfrm rot="16199998">
            <a:off x="15363152" y="8233211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370;g2ca852a3e2c_0_200">
            <a:extLst>
              <a:ext uri="{FF2B5EF4-FFF2-40B4-BE49-F238E27FC236}">
                <a16:creationId xmlns:a16="http://schemas.microsoft.com/office/drawing/2014/main" id="{23AAC822-AF30-4601-A6D1-34AACA039CF3}"/>
              </a:ext>
            </a:extLst>
          </p:cNvPr>
          <p:cNvSpPr/>
          <p:nvPr/>
        </p:nvSpPr>
        <p:spPr bwMode="auto">
          <a:xfrm>
            <a:off x="1344236" y="611560"/>
            <a:ext cx="13754938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Développer la formation des aidants et médiateurs numériques – Axe 3.11 </a:t>
            </a:r>
            <a:endParaRPr sz="4000" b="1" dirty="0">
              <a:solidFill>
                <a:srgbClr val="000091"/>
              </a:solidFill>
              <a:latin typeface="Marianne" panose="02000000000000000000" pitchFamily="50" charset="0"/>
              <a:ea typeface="Calibri"/>
              <a:cs typeface="Calibri"/>
            </a:endParaRPr>
          </a:p>
        </p:txBody>
      </p:sp>
      <p:sp>
        <p:nvSpPr>
          <p:cNvPr id="22" name="Google Shape;370;g2ca852a3e2c_0_200">
            <a:extLst>
              <a:ext uri="{FF2B5EF4-FFF2-40B4-BE49-F238E27FC236}">
                <a16:creationId xmlns:a16="http://schemas.microsoft.com/office/drawing/2014/main" id="{F62AB9A2-A0FB-444E-9CF3-75D070B479E8}"/>
              </a:ext>
            </a:extLst>
          </p:cNvPr>
          <p:cNvSpPr/>
          <p:nvPr/>
        </p:nvSpPr>
        <p:spPr bwMode="auto">
          <a:xfrm>
            <a:off x="1358548" y="2044492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Focus sur la formation des conseillers numériques</a:t>
            </a:r>
            <a:endParaRPr sz="3000" b="1" dirty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693C361-3A13-46BE-84EB-595FB58A9177}"/>
              </a:ext>
            </a:extLst>
          </p:cNvPr>
          <p:cNvSpPr txBox="1"/>
          <p:nvPr/>
        </p:nvSpPr>
        <p:spPr bwMode="auto">
          <a:xfrm>
            <a:off x="816907" y="2918028"/>
            <a:ext cx="4221456" cy="4796661"/>
          </a:xfrm>
          <a:prstGeom prst="rect">
            <a:avLst/>
          </a:prstGeom>
          <a:noFill/>
          <a:ln w="76200" cap="rnd" cmpd="sng">
            <a:solidFill>
              <a:srgbClr val="615FEC"/>
            </a:solidFill>
            <a:round/>
          </a:ln>
        </p:spPr>
        <p:txBody>
          <a:bodyPr wrap="square" tIns="144000" bIns="144000" rtlCol="0" anchor="ctr">
            <a:spAutoFit/>
          </a:bodyPr>
          <a:lstStyle/>
          <a:p>
            <a:pPr marL="305908" lvl="0" indent="-305908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Courier New"/>
              <a:buChar char="o"/>
              <a:defRPr/>
            </a:pPr>
            <a:r>
              <a:rPr lang="fr-FR" sz="2100" b="1" dirty="0">
                <a:solidFill>
                  <a:schemeClr val="tx1"/>
                </a:solidFill>
                <a:latin typeface="Marianne"/>
              </a:rPr>
              <a:t>Formation initiale </a:t>
            </a:r>
            <a:r>
              <a:rPr lang="fr-FR" sz="2100" b="1" dirty="0">
                <a:solidFill>
                  <a:srgbClr val="0C008B"/>
                </a:solidFill>
                <a:highlight>
                  <a:srgbClr val="FFFF00"/>
                </a:highlight>
                <a:latin typeface="Marianne"/>
              </a:rPr>
              <a:t>CCP1 </a:t>
            </a:r>
            <a:r>
              <a:rPr lang="fr-FR" sz="2100" b="1" dirty="0">
                <a:solidFill>
                  <a:srgbClr val="0C008B"/>
                </a:solidFill>
                <a:latin typeface="Marianne"/>
              </a:rPr>
              <a:t>: </a:t>
            </a:r>
            <a:endParaRPr lang="fr-FR" sz="2100" dirty="0">
              <a:solidFill>
                <a:srgbClr val="0C008B"/>
              </a:solidFill>
            </a:endParaRPr>
          </a:p>
          <a:p>
            <a:pPr marL="705958" lvl="1" indent="-305908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Marianne"/>
              </a:rPr>
              <a:t>709</a:t>
            </a:r>
            <a:r>
              <a:rPr lang="fr-FR" sz="2000" dirty="0">
                <a:solidFill>
                  <a:schemeClr val="tx1"/>
                </a:solidFill>
                <a:latin typeface="Marianne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Marianne"/>
              </a:rPr>
              <a:t>CoNum</a:t>
            </a:r>
            <a:r>
              <a:rPr lang="fr-FR" sz="2000" dirty="0">
                <a:solidFill>
                  <a:schemeClr val="tx1"/>
                </a:solidFill>
                <a:latin typeface="Marianne"/>
              </a:rPr>
              <a:t> déjà formés </a:t>
            </a:r>
            <a:endParaRPr lang="fr-FR" dirty="0">
              <a:solidFill>
                <a:schemeClr val="tx1"/>
              </a:solidFill>
            </a:endParaRPr>
          </a:p>
          <a:p>
            <a:pPr marL="705958" lvl="1" indent="-305908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Marianne"/>
              </a:rPr>
              <a:t>174 </a:t>
            </a:r>
            <a:r>
              <a:rPr lang="fr-FR" sz="2000" dirty="0" err="1">
                <a:solidFill>
                  <a:schemeClr val="tx1"/>
                </a:solidFill>
                <a:latin typeface="Marianne"/>
              </a:rPr>
              <a:t>CoNum</a:t>
            </a:r>
            <a:r>
              <a:rPr lang="fr-FR" sz="2000" b="1" dirty="0">
                <a:solidFill>
                  <a:schemeClr val="tx1"/>
                </a:solidFill>
                <a:latin typeface="Marianne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Marianne"/>
              </a:rPr>
              <a:t>inscrits ou en cours de formations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i="1" dirty="0">
                <a:solidFill>
                  <a:schemeClr val="tx1"/>
                </a:solidFill>
                <a:latin typeface="Marianne"/>
              </a:rPr>
              <a:t>Passage du CCP1 en présentiel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Marianne"/>
              </a:rPr>
              <a:t>Révision de Titre pro de </a:t>
            </a:r>
            <a:r>
              <a:rPr lang="fr-FR" sz="2000" b="1" i="1" dirty="0">
                <a:solidFill>
                  <a:schemeClr val="tx1"/>
                </a:solidFill>
                <a:highlight>
                  <a:srgbClr val="FFFF00"/>
                </a:highlight>
                <a:latin typeface="Marianne"/>
              </a:rPr>
              <a:t>REMN à MN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151787-A233-47DA-8630-A9D4AF9FC203}"/>
              </a:ext>
            </a:extLst>
          </p:cNvPr>
          <p:cNvSpPr txBox="1"/>
          <p:nvPr/>
        </p:nvSpPr>
        <p:spPr bwMode="auto">
          <a:xfrm>
            <a:off x="5571716" y="2918028"/>
            <a:ext cx="4536504" cy="3999520"/>
          </a:xfrm>
          <a:prstGeom prst="rect">
            <a:avLst/>
          </a:prstGeom>
          <a:noFill/>
          <a:ln w="76200" cap="rnd" cmpd="sng">
            <a:solidFill>
              <a:srgbClr val="615FEC"/>
            </a:solidFill>
            <a:round/>
          </a:ln>
        </p:spPr>
        <p:txBody>
          <a:bodyPr wrap="square" tIns="144000" bIns="144000" rtlCol="0" anchor="ctr">
            <a:spAutoFit/>
          </a:bodyPr>
          <a:lstStyle/>
          <a:p>
            <a:pPr marL="305908" lvl="0" indent="-305908">
              <a:spcBef>
                <a:spcPts val="1200"/>
              </a:spcBef>
              <a:spcAft>
                <a:spcPts val="100"/>
              </a:spcAft>
              <a:buFont typeface="Courier New"/>
              <a:buChar char="o"/>
              <a:defRPr/>
            </a:pPr>
            <a:r>
              <a:rPr lang="fr-FR" sz="2100" b="1" dirty="0">
                <a:solidFill>
                  <a:prstClr val="black"/>
                </a:solidFill>
                <a:latin typeface="Marianne"/>
              </a:rPr>
              <a:t>Formation continue </a:t>
            </a:r>
            <a:r>
              <a:rPr lang="fr-FR" sz="2100" b="1" dirty="0">
                <a:solidFill>
                  <a:prstClr val="black"/>
                </a:solidFill>
                <a:highlight>
                  <a:srgbClr val="FFFF00"/>
                </a:highlight>
                <a:latin typeface="Marianne"/>
              </a:rPr>
              <a:t>modules thématiques : </a:t>
            </a:r>
            <a:endParaRPr lang="fr-FR" sz="2100" dirty="0">
              <a:highlight>
                <a:srgbClr val="FFFF00"/>
              </a:highlight>
            </a:endParaRPr>
          </a:p>
          <a:p>
            <a:pPr marL="705958" lvl="1" indent="-305908">
              <a:spcBef>
                <a:spcPts val="12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  <a:latin typeface="Marianne"/>
              </a:rPr>
              <a:t>1800 </a:t>
            </a:r>
            <a:r>
              <a:rPr lang="fr-FR" sz="2000" dirty="0" err="1">
                <a:solidFill>
                  <a:prstClr val="black"/>
                </a:solidFill>
                <a:latin typeface="Marianne"/>
              </a:rPr>
              <a:t>CoNum</a:t>
            </a:r>
            <a:r>
              <a:rPr lang="fr-FR" sz="2000" dirty="0">
                <a:solidFill>
                  <a:prstClr val="black"/>
                </a:solidFill>
                <a:latin typeface="Marianne"/>
              </a:rPr>
              <a:t> formés ou en cours de formation</a:t>
            </a:r>
            <a:endParaRPr lang="fr-FR" dirty="0"/>
          </a:p>
          <a:p>
            <a:pPr marL="705958" lvl="1" indent="-305908">
              <a:spcBef>
                <a:spcPts val="12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  <a:latin typeface="Marianne"/>
              </a:rPr>
              <a:t>3000 </a:t>
            </a:r>
            <a:r>
              <a:rPr lang="fr-FR" sz="2000" dirty="0">
                <a:solidFill>
                  <a:prstClr val="black"/>
                </a:solidFill>
                <a:latin typeface="Marianne"/>
              </a:rPr>
              <a:t>départs en formation</a:t>
            </a:r>
          </a:p>
          <a:p>
            <a:pPr marL="342900" lvl="1" indent="-342900">
              <a:spcBef>
                <a:spcPts val="120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b="1" dirty="0">
                <a:solidFill>
                  <a:prstClr val="black"/>
                </a:solidFill>
                <a:latin typeface="Marianne"/>
              </a:rPr>
              <a:t>Top 3 modules suivis :</a:t>
            </a:r>
          </a:p>
          <a:p>
            <a:pPr marL="685800" lvl="1" indent="-285750">
              <a:spcBef>
                <a:spcPts val="1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prstClr val="black"/>
                </a:solidFill>
                <a:latin typeface="Marianne"/>
              </a:rPr>
              <a:t>Animer un café IA – 25%</a:t>
            </a:r>
          </a:p>
          <a:p>
            <a:pPr marL="685800" lvl="1" indent="-285750">
              <a:spcBef>
                <a:spcPts val="1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prstClr val="black"/>
                </a:solidFill>
                <a:latin typeface="Marianne"/>
              </a:rPr>
              <a:t>Cyber malveillance – 14%</a:t>
            </a:r>
          </a:p>
          <a:p>
            <a:pPr marL="685800" lvl="1" indent="-285750">
              <a:spcBef>
                <a:spcPts val="1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prstClr val="black"/>
                </a:solidFill>
                <a:latin typeface="Marianne"/>
              </a:rPr>
              <a:t>Parentalité numérique – 13%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C9EE653-6719-4D6A-A1F6-74D56764FD43}"/>
              </a:ext>
            </a:extLst>
          </p:cNvPr>
          <p:cNvSpPr txBox="1"/>
          <p:nvPr/>
        </p:nvSpPr>
        <p:spPr bwMode="auto">
          <a:xfrm>
            <a:off x="10641573" y="2934484"/>
            <a:ext cx="4653504" cy="3034705"/>
          </a:xfrm>
          <a:prstGeom prst="rect">
            <a:avLst/>
          </a:prstGeom>
          <a:noFill/>
          <a:ln w="76200" cap="rnd" cmpd="sng">
            <a:solidFill>
              <a:srgbClr val="615FEC"/>
            </a:solidFill>
            <a:prstDash val="sysDash"/>
            <a:round/>
          </a:ln>
          <a:effectLst>
            <a:softEdge rad="0"/>
          </a:effectLst>
        </p:spPr>
        <p:txBody>
          <a:bodyPr wrap="square" lIns="72000" tIns="144000" rIns="72000" bIns="144000" rtlCol="0" anchor="ctr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b="1" dirty="0">
                <a:solidFill>
                  <a:prstClr val="black"/>
                </a:solidFill>
                <a:latin typeface="Marianne"/>
              </a:rPr>
              <a:t>Formation continue certifiante </a:t>
            </a:r>
            <a:r>
              <a:rPr lang="fr-FR" sz="2000" b="1" dirty="0">
                <a:solidFill>
                  <a:prstClr val="black"/>
                </a:solidFill>
                <a:highlight>
                  <a:srgbClr val="FFFF00"/>
                </a:highlight>
                <a:latin typeface="Marianne"/>
              </a:rPr>
              <a:t>REMN : </a:t>
            </a:r>
            <a:endParaRPr lang="fr-FR" dirty="0">
              <a:highlight>
                <a:srgbClr val="FFFF00"/>
              </a:highlight>
            </a:endParaRPr>
          </a:p>
          <a:p>
            <a:pPr marL="705958" lvl="1" indent="-305908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  <a:latin typeface="Marianne"/>
              </a:rPr>
              <a:t>591 </a:t>
            </a:r>
            <a:r>
              <a:rPr lang="fr-FR" sz="2000" dirty="0" err="1">
                <a:solidFill>
                  <a:prstClr val="black"/>
                </a:solidFill>
                <a:latin typeface="Marianne"/>
              </a:rPr>
              <a:t>CoNum</a:t>
            </a:r>
            <a:r>
              <a:rPr lang="fr-FR" sz="2000" dirty="0">
                <a:solidFill>
                  <a:prstClr val="black"/>
                </a:solidFill>
                <a:latin typeface="Marianne"/>
              </a:rPr>
              <a:t> formés et certifiés.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dirty="0">
                <a:solidFill>
                  <a:prstClr val="black"/>
                </a:solidFill>
                <a:latin typeface="Marianne"/>
              </a:rPr>
              <a:t>Lot 4 du marché est complété à 150%, </a:t>
            </a:r>
            <a:r>
              <a:rPr lang="fr-FR" sz="2000" b="1" dirty="0">
                <a:solidFill>
                  <a:prstClr val="black"/>
                </a:solidFill>
                <a:latin typeface="Marianne"/>
              </a:rPr>
              <a:t>pas de renouvellement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 xmlns:m="http://schemas.openxmlformats.org/officeDocument/2006/math" xmlns:w="http://schemas.openxmlformats.org/wordprocessingml/2006/main">
      <p:transition spd="slow" advClick="1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338;g2cb8977423e_0_353"/>
          <p:cNvSpPr txBox="1"/>
          <p:nvPr/>
        </p:nvSpPr>
        <p:spPr bwMode="auto">
          <a:xfrm>
            <a:off x="1344237" y="3000629"/>
            <a:ext cx="5378476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4800" dirty="0">
                <a:solidFill>
                  <a:srgbClr val="615FEC"/>
                </a:solidFill>
                <a:latin typeface="Marianne ExtraBold"/>
              </a:rPr>
              <a:t>1 740 000 € FNE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F5859B"/>
                </a:solidFill>
                <a:latin typeface="Marianne ExtraBold"/>
              </a:rPr>
              <a:t>+ 200 000 € du plan aidants Uniformation depuis 2021</a:t>
            </a:r>
            <a:endParaRPr sz="2000" dirty="0">
              <a:solidFill>
                <a:srgbClr val="F5859B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 bwMode="auto">
          <a:xfrm>
            <a:off x="7050144" y="2902175"/>
            <a:ext cx="7304896" cy="1093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150" dirty="0">
                <a:latin typeface="Marianne"/>
              </a:rPr>
              <a:t>dédiés à la formation des professionnels à l’inclusion numérique et/ou à l’outil Aidants Connect</a:t>
            </a:r>
            <a:endParaRPr dirty="0"/>
          </a:p>
        </p:txBody>
      </p:sp>
      <p:cxnSp>
        <p:nvCxnSpPr>
          <p:cNvPr id="26" name="Connecteur droit 25"/>
          <p:cNvCxnSpPr>
            <a:cxnSpLocks/>
          </p:cNvCxnSpPr>
          <p:nvPr/>
        </p:nvCxnSpPr>
        <p:spPr bwMode="auto">
          <a:xfrm>
            <a:off x="6775783" y="3025053"/>
            <a:ext cx="0" cy="898875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conception, illustration, art&#10;&#10;Description générée automatiquement avec une confiance moyenn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49124" y="5059623"/>
            <a:ext cx="812187" cy="778933"/>
          </a:xfrm>
          <a:prstGeom prst="rect">
            <a:avLst/>
          </a:prstGeom>
        </p:spPr>
      </p:pic>
      <p:sp>
        <p:nvSpPr>
          <p:cNvPr id="22" name="Google Shape;370;g2ca852a3e2c_0_200">
            <a:extLst>
              <a:ext uri="{FF2B5EF4-FFF2-40B4-BE49-F238E27FC236}">
                <a16:creationId xmlns:a16="http://schemas.microsoft.com/office/drawing/2014/main" id="{34F87FFE-95DB-46A7-9EBA-33C44A8C4295}"/>
              </a:ext>
            </a:extLst>
          </p:cNvPr>
          <p:cNvSpPr/>
          <p:nvPr/>
        </p:nvSpPr>
        <p:spPr bwMode="auto">
          <a:xfrm>
            <a:off x="1118338" y="2051720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Focus sur la formation des aidants </a:t>
            </a:r>
          </a:p>
        </p:txBody>
      </p:sp>
      <p:sp>
        <p:nvSpPr>
          <p:cNvPr id="27" name="Google Shape;373;g2ca852a3e2c_0_200">
            <a:extLst>
              <a:ext uri="{FF2B5EF4-FFF2-40B4-BE49-F238E27FC236}">
                <a16:creationId xmlns:a16="http://schemas.microsoft.com/office/drawing/2014/main" id="{B85CB72E-FF3E-476C-BDEE-CCF077D4DF6D}"/>
              </a:ext>
            </a:extLst>
          </p:cNvPr>
          <p:cNvSpPr/>
          <p:nvPr/>
        </p:nvSpPr>
        <p:spPr bwMode="auto">
          <a:xfrm rot="5029766">
            <a:off x="482142" y="707974"/>
            <a:ext cx="622699" cy="59558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373;g2ca852a3e2c_0_200">
            <a:extLst>
              <a:ext uri="{FF2B5EF4-FFF2-40B4-BE49-F238E27FC236}">
                <a16:creationId xmlns:a16="http://schemas.microsoft.com/office/drawing/2014/main" id="{314EDEF1-13ED-434C-B143-E3963EF21E81}"/>
              </a:ext>
            </a:extLst>
          </p:cNvPr>
          <p:cNvSpPr/>
          <p:nvPr/>
        </p:nvSpPr>
        <p:spPr bwMode="auto">
          <a:xfrm rot="16199998">
            <a:off x="15363152" y="8233211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370;g2ca852a3e2c_0_200">
            <a:extLst>
              <a:ext uri="{FF2B5EF4-FFF2-40B4-BE49-F238E27FC236}">
                <a16:creationId xmlns:a16="http://schemas.microsoft.com/office/drawing/2014/main" id="{651EE1E4-F483-452A-8898-546C3D30778B}"/>
              </a:ext>
            </a:extLst>
          </p:cNvPr>
          <p:cNvSpPr/>
          <p:nvPr/>
        </p:nvSpPr>
        <p:spPr bwMode="auto">
          <a:xfrm>
            <a:off x="1344236" y="611560"/>
            <a:ext cx="13754938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Développer la formation des aidants et médiateurs numériques – Axe 3.11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5605C0-E952-4EAE-93C2-D2B8DE258DF3}"/>
              </a:ext>
            </a:extLst>
          </p:cNvPr>
          <p:cNvSpPr txBox="1"/>
          <p:nvPr/>
        </p:nvSpPr>
        <p:spPr bwMode="auto">
          <a:xfrm>
            <a:off x="7050144" y="4734083"/>
            <a:ext cx="6618873" cy="603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buSzPts val="1400"/>
              <a:defRPr/>
            </a:pPr>
            <a:r>
              <a:rPr lang="fr-FR" sz="2150" dirty="0">
                <a:latin typeface="Marianne"/>
              </a:rPr>
              <a:t>formations déjà réalisées au national dont : </a:t>
            </a:r>
            <a:endParaRPr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D63368-F51A-49EB-9895-456F77349FC4}"/>
              </a:ext>
            </a:extLst>
          </p:cNvPr>
          <p:cNvSpPr txBox="1"/>
          <p:nvPr/>
        </p:nvSpPr>
        <p:spPr bwMode="auto">
          <a:xfrm>
            <a:off x="5000493" y="4734083"/>
            <a:ext cx="1722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5400" dirty="0">
                <a:solidFill>
                  <a:srgbClr val="615FEC"/>
                </a:solidFill>
                <a:latin typeface="Marianne ExtraBold"/>
              </a:rPr>
              <a:t>1178 </a:t>
            </a:r>
            <a:r>
              <a:rPr lang="fr-FR" sz="3600" dirty="0">
                <a:solidFill>
                  <a:srgbClr val="F5859B"/>
                </a:solidFill>
                <a:latin typeface="Marianne ExtraBold"/>
              </a:rPr>
              <a:t>+607</a:t>
            </a:r>
            <a:endParaRPr sz="5000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EB6DC57-9747-49B2-B591-578138B36D23}"/>
              </a:ext>
            </a:extLst>
          </p:cNvPr>
          <p:cNvCxnSpPr>
            <a:cxnSpLocks/>
          </p:cNvCxnSpPr>
          <p:nvPr/>
        </p:nvCxnSpPr>
        <p:spPr bwMode="auto">
          <a:xfrm>
            <a:off x="6831856" y="4527739"/>
            <a:ext cx="0" cy="2353301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2DE497F8-5D21-464B-80FB-B25D045877FB}"/>
              </a:ext>
            </a:extLst>
          </p:cNvPr>
          <p:cNvSpPr txBox="1"/>
          <p:nvPr/>
        </p:nvSpPr>
        <p:spPr bwMode="auto">
          <a:xfrm>
            <a:off x="7161173" y="5148065"/>
            <a:ext cx="8946850" cy="17868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600" b="1" dirty="0">
                <a:solidFill>
                  <a:srgbClr val="615FEC"/>
                </a:solidFill>
                <a:latin typeface="Marianne"/>
              </a:rPr>
              <a:t>404 </a:t>
            </a:r>
            <a:r>
              <a:rPr lang="fr-FR" sz="2400" b="1" dirty="0">
                <a:solidFill>
                  <a:srgbClr val="F5859B"/>
                </a:solidFill>
                <a:latin typeface="Marianne"/>
              </a:rPr>
              <a:t>+436</a:t>
            </a:r>
            <a:r>
              <a:rPr lang="fr-FR" sz="2150" dirty="0">
                <a:latin typeface="Marianne"/>
              </a:rPr>
              <a:t> formations Aidants Numériques </a:t>
            </a:r>
            <a:r>
              <a:rPr lang="fr-FR" sz="2000" b="1" dirty="0">
                <a:solidFill>
                  <a:srgbClr val="F5859B"/>
                </a:solidFill>
                <a:latin typeface="Marianne"/>
              </a:rPr>
              <a:t>ou inclusion numérique</a:t>
            </a:r>
            <a:r>
              <a:rPr lang="fr-FR" sz="2150" dirty="0">
                <a:latin typeface="Marianne"/>
              </a:rPr>
              <a:t> </a:t>
            </a:r>
            <a:r>
              <a:rPr lang="fr-FR" sz="1600" dirty="0">
                <a:latin typeface="Marianne"/>
              </a:rPr>
              <a:t> </a:t>
            </a:r>
          </a:p>
          <a:p>
            <a:pPr marL="571500" indent="-5715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600" b="1" dirty="0">
                <a:solidFill>
                  <a:srgbClr val="615FEC"/>
                </a:solidFill>
                <a:latin typeface="Marianne"/>
              </a:rPr>
              <a:t>773 </a:t>
            </a:r>
            <a:r>
              <a:rPr lang="fr-FR" sz="2400" b="1" dirty="0">
                <a:solidFill>
                  <a:srgbClr val="F5859B"/>
                </a:solidFill>
                <a:latin typeface="Marianne"/>
              </a:rPr>
              <a:t>+171</a:t>
            </a:r>
            <a:r>
              <a:rPr lang="fr-FR" sz="2150" dirty="0">
                <a:latin typeface="Marianne"/>
              </a:rPr>
              <a:t> formations Aidants Connect</a:t>
            </a:r>
            <a:endParaRPr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4F400F51-3343-4411-85FD-17C768F1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7" y="6881040"/>
            <a:ext cx="1613654" cy="17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86F9DFF-CF99-4063-9C84-92C0D1E4B5A6}"/>
              </a:ext>
            </a:extLst>
          </p:cNvPr>
          <p:cNvSpPr txBox="1"/>
          <p:nvPr/>
        </p:nvSpPr>
        <p:spPr bwMode="auto">
          <a:xfrm>
            <a:off x="7161172" y="7615960"/>
            <a:ext cx="8225213" cy="603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buSzPts val="1400"/>
              <a:defRPr/>
            </a:pPr>
            <a:r>
              <a:rPr lang="fr-FR" sz="2150" dirty="0">
                <a:latin typeface="Marianne"/>
              </a:rPr>
              <a:t>inscrits en formation pour des dates venir en 2025</a:t>
            </a:r>
            <a:endParaRPr sz="215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A858E1A-350A-4981-9D3E-15E68C039B36}"/>
              </a:ext>
            </a:extLst>
          </p:cNvPr>
          <p:cNvSpPr txBox="1"/>
          <p:nvPr/>
        </p:nvSpPr>
        <p:spPr bwMode="auto">
          <a:xfrm>
            <a:off x="5209579" y="7486918"/>
            <a:ext cx="15502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5000" dirty="0">
                <a:solidFill>
                  <a:srgbClr val="615FEC"/>
                </a:solidFill>
                <a:latin typeface="Marianne ExtraBold"/>
              </a:rPr>
              <a:t>950</a:t>
            </a:r>
            <a:endParaRPr sz="5000" dirty="0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AE5F55-F5D3-489B-8C2C-7B6B86F96C24}"/>
              </a:ext>
            </a:extLst>
          </p:cNvPr>
          <p:cNvCxnSpPr>
            <a:cxnSpLocks/>
          </p:cNvCxnSpPr>
          <p:nvPr/>
        </p:nvCxnSpPr>
        <p:spPr bwMode="auto">
          <a:xfrm>
            <a:off x="6843812" y="7156907"/>
            <a:ext cx="0" cy="1202712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339;g2cb8977423e_0_353"/>
          <p:cNvSpPr/>
          <p:nvPr/>
        </p:nvSpPr>
        <p:spPr bwMode="auto">
          <a:xfrm>
            <a:off x="2098151" y="8711417"/>
            <a:ext cx="3577669" cy="2502951"/>
          </a:xfrm>
          <a:prstGeom prst="rect">
            <a:avLst/>
          </a:prstGeom>
          <a:solidFill>
            <a:srgbClr val="F5859B">
              <a:alpha val="3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Marianne"/>
            </a:endParaRPr>
          </a:p>
        </p:txBody>
      </p:sp>
      <p:sp>
        <p:nvSpPr>
          <p:cNvPr id="10" name="Google Shape;373;g2ca852a3e2c_0_200"/>
          <p:cNvSpPr/>
          <p:nvPr/>
        </p:nvSpPr>
        <p:spPr bwMode="auto">
          <a:xfrm rot="16199998">
            <a:off x="15411301" y="8413626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73;g2ca852a3e2c_0_200"/>
          <p:cNvSpPr/>
          <p:nvPr/>
        </p:nvSpPr>
        <p:spPr bwMode="auto">
          <a:xfrm rot="5029766">
            <a:off x="482142" y="707974"/>
            <a:ext cx="622699" cy="59558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70;g2ca852a3e2c_0_200"/>
          <p:cNvSpPr/>
          <p:nvPr/>
        </p:nvSpPr>
        <p:spPr bwMode="auto">
          <a:xfrm>
            <a:off x="1344236" y="611560"/>
            <a:ext cx="13754938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Améliorer la reconnaissance du statut de médiateur et aidant numérique – Axe 3.12  </a:t>
            </a:r>
            <a:endParaRPr sz="4000" b="1" dirty="0">
              <a:solidFill>
                <a:srgbClr val="000091"/>
              </a:solidFill>
              <a:latin typeface="Marianne" panose="02000000000000000000" pitchFamily="50" charset="0"/>
              <a:ea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98D5E-305A-4BC5-8C95-127707311024}"/>
              </a:ext>
            </a:extLst>
          </p:cNvPr>
          <p:cNvSpPr/>
          <p:nvPr/>
        </p:nvSpPr>
        <p:spPr>
          <a:xfrm>
            <a:off x="1123022" y="1985200"/>
            <a:ext cx="11829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Focus - EDEC : illustration de travaux en cours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58AC3B-88E5-4308-A94D-8431C2979BD4}"/>
              </a:ext>
            </a:extLst>
          </p:cNvPr>
          <p:cNvSpPr/>
          <p:nvPr/>
        </p:nvSpPr>
        <p:spPr bwMode="auto">
          <a:xfrm>
            <a:off x="11541241" y="2582191"/>
            <a:ext cx="4448145" cy="581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SzPts val="1100"/>
              <a:defRPr/>
            </a:pPr>
            <a:r>
              <a:rPr lang="fr-FR" sz="2000" b="1" dirty="0">
                <a:solidFill>
                  <a:srgbClr val="0C008B"/>
                </a:solidFill>
                <a:latin typeface="Marianne"/>
                <a:cs typeface="Calibri"/>
              </a:rPr>
              <a:t>Axe 1.2 de l’EDEC : </a:t>
            </a:r>
            <a:r>
              <a:rPr lang="fr-FR" sz="2000" b="1" dirty="0">
                <a:solidFill>
                  <a:srgbClr val="0C008B"/>
                </a:solidFill>
                <a:latin typeface="Marianne"/>
                <a:ea typeface="Calibri"/>
                <a:cs typeface="Calibri"/>
              </a:rPr>
              <a:t>Valoriser et communiquer sur les métiers</a:t>
            </a:r>
          </a:p>
          <a:p>
            <a:pPr marL="468000" indent="-342900">
              <a:lnSpc>
                <a:spcPts val="3000"/>
              </a:lnSpc>
              <a:buSzPts val="11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Communication à destination des employeurs d’aidants numérique afin de susciter les départs en formation.</a:t>
            </a:r>
          </a:p>
          <a:p>
            <a:pPr marL="468000" indent="-342900">
              <a:lnSpc>
                <a:spcPts val="3000"/>
              </a:lnSpc>
              <a:buSzPts val="11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Structuration d’une offre de formation nationale grâce au Commun de formation – Inclusion numérique.</a:t>
            </a:r>
          </a:p>
          <a:p>
            <a:pPr marL="125100">
              <a:lnSpc>
                <a:spcPts val="3000"/>
              </a:lnSpc>
              <a:buSzPts val="1100"/>
              <a:defRPr/>
            </a:pPr>
            <a:r>
              <a:rPr lang="fr-FR" sz="2000" b="1" dirty="0">
                <a:solidFill>
                  <a:srgbClr val="0C008B"/>
                </a:solidFill>
                <a:latin typeface="Marianne"/>
                <a:ea typeface="Calibri"/>
                <a:cs typeface="Calibri"/>
              </a:rPr>
              <a:t>Et après ?</a:t>
            </a:r>
          </a:p>
          <a:p>
            <a:pPr marL="468000" indent="-342900">
              <a:lnSpc>
                <a:spcPts val="3000"/>
              </a:lnSpc>
              <a:buSzPts val="11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Axe 2 en cours : certification et formations des médiateurs, aidants et formateurs.</a:t>
            </a:r>
          </a:p>
          <a:p>
            <a:pPr marL="468000" indent="-342900">
              <a:lnSpc>
                <a:spcPts val="3000"/>
              </a:lnSpc>
              <a:buSzPts val="11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Clôture de l’EDEC en avril 2026, évaluation et préconisation en cours.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38587D-106D-4B15-BF8E-D5384B88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0" y="2749034"/>
            <a:ext cx="10735503" cy="59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39;g2cb8977423e_0_353"/>
          <p:cNvSpPr/>
          <p:nvPr/>
        </p:nvSpPr>
        <p:spPr>
          <a:xfrm>
            <a:off x="5962320" y="2195640"/>
            <a:ext cx="10009440" cy="4144680"/>
          </a:xfrm>
          <a:prstGeom prst="rect">
            <a:avLst/>
          </a:prstGeom>
          <a:solidFill>
            <a:schemeClr val="lt2">
              <a:lumMod val="75000"/>
              <a:alpha val="4000"/>
            </a:schemeClr>
          </a:solidFill>
          <a:ln w="0">
            <a:solidFill>
              <a:srgbClr val="0C00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Rectangle : coins arrondis 26"/>
          <p:cNvSpPr/>
          <p:nvPr/>
        </p:nvSpPr>
        <p:spPr>
          <a:xfrm>
            <a:off x="12200580" y="4953760"/>
            <a:ext cx="3473640" cy="105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Mon suivi social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Faciliter le suivi des bénéficiaires des structures d’accompagnement social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Picture 2"/>
          <p:cNvPicPr/>
          <p:nvPr/>
        </p:nvPicPr>
        <p:blipFill>
          <a:blip r:embed="rId3"/>
          <a:srcRect l="60962" t="7797"/>
          <a:stretch/>
        </p:blipFill>
        <p:spPr>
          <a:xfrm>
            <a:off x="11539104" y="5163984"/>
            <a:ext cx="765360" cy="704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</p:pic>
      <p:sp>
        <p:nvSpPr>
          <p:cNvPr id="29" name="Google Shape;373;g2ca852a3e2c_0_200"/>
          <p:cNvSpPr/>
          <p:nvPr/>
        </p:nvSpPr>
        <p:spPr>
          <a:xfrm rot="16200000">
            <a:off x="15363000" y="82335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0" name="Google Shape;373;g2ca852a3e2c_0_200"/>
          <p:cNvSpPr/>
          <p:nvPr/>
        </p:nvSpPr>
        <p:spPr>
          <a:xfrm rot="5029800">
            <a:off x="482400" y="7077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2" name="Google Shape;339;g2cb8977423e_0_353"/>
          <p:cNvSpPr/>
          <p:nvPr/>
        </p:nvSpPr>
        <p:spPr>
          <a:xfrm>
            <a:off x="747720" y="2195640"/>
            <a:ext cx="4639680" cy="4151880"/>
          </a:xfrm>
          <a:prstGeom prst="rect">
            <a:avLst/>
          </a:prstGeom>
          <a:solidFill>
            <a:schemeClr val="accent6">
              <a:lumMod val="75000"/>
              <a:alpha val="4000"/>
            </a:schemeClr>
          </a:solidFill>
          <a:ln w="0">
            <a:solidFill>
              <a:srgbClr val="F59B0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Marianne"/>
              <a:ea typeface="Arial"/>
            </a:endParaRPr>
          </a:p>
        </p:txBody>
      </p:sp>
      <p:sp>
        <p:nvSpPr>
          <p:cNvPr id="33" name="Rectangle : coins arrondis 16"/>
          <p:cNvSpPr/>
          <p:nvPr/>
        </p:nvSpPr>
        <p:spPr>
          <a:xfrm>
            <a:off x="1255381" y="4804530"/>
            <a:ext cx="3947040" cy="10089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Tableau de pilotage 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Conseillers Numériques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Actions opérationnelles du dispositif conseiller numérique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" name="Google Shape;144;p22"/>
          <p:cNvPicPr/>
          <p:nvPr/>
        </p:nvPicPr>
        <p:blipFill>
          <a:blip r:embed="rId4"/>
          <a:srcRect l="7586" t="8120" r="58483" b="39095"/>
          <a:stretch/>
        </p:blipFill>
        <p:spPr>
          <a:xfrm>
            <a:off x="856336" y="4850414"/>
            <a:ext cx="574920" cy="80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Rectangle : coins arrondis 18"/>
          <p:cNvSpPr/>
          <p:nvPr/>
        </p:nvSpPr>
        <p:spPr>
          <a:xfrm>
            <a:off x="1215232" y="3688192"/>
            <a:ext cx="3947040" cy="81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Mon Inclusion Numérique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Piloter</a:t>
            </a:r>
            <a:r>
              <a:rPr lang="en-US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 </a:t>
            </a: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l’inclusion</a:t>
            </a:r>
            <a:r>
              <a:rPr lang="en-US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 </a:t>
            </a: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numérique</a:t>
            </a:r>
            <a:r>
              <a:rPr lang="en-US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 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sur son </a:t>
            </a: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territoire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Rectangle : coins arrondis 20"/>
          <p:cNvSpPr/>
          <p:nvPr/>
        </p:nvSpPr>
        <p:spPr>
          <a:xfrm>
            <a:off x="378360" y="1881063"/>
            <a:ext cx="2885400" cy="390240"/>
          </a:xfrm>
          <a:prstGeom prst="roundRect">
            <a:avLst>
              <a:gd name="adj" fmla="val 16667"/>
            </a:avLst>
          </a:prstGeom>
          <a:solidFill>
            <a:srgbClr val="F59B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chemeClr val="lt1"/>
                </a:solidFill>
                <a:effectLst/>
                <a:uFillTx/>
                <a:latin typeface="Marianne ExtraBold"/>
                <a:ea typeface="Arial"/>
              </a:rPr>
              <a:t>Piloter sa politique publique</a:t>
            </a: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Rectangle : coins arrondis 21"/>
          <p:cNvSpPr/>
          <p:nvPr/>
        </p:nvSpPr>
        <p:spPr>
          <a:xfrm>
            <a:off x="5768830" y="1887987"/>
            <a:ext cx="3880798" cy="390240"/>
          </a:xfrm>
          <a:prstGeom prst="roundRect">
            <a:avLst>
              <a:gd name="adj" fmla="val 16667"/>
            </a:avLst>
          </a:prstGeom>
          <a:solidFill>
            <a:srgbClr val="615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chemeClr val="lt1"/>
                </a:solidFill>
                <a:effectLst/>
                <a:uFillTx/>
                <a:latin typeface="Marianne ExtraBold"/>
                <a:ea typeface="Arial"/>
              </a:rPr>
              <a:t>Travailler au quotidien</a:t>
            </a:r>
            <a:endParaRPr lang="fr-FR" sz="14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Rectangle : coins arrondis 22"/>
          <p:cNvSpPr/>
          <p:nvPr/>
        </p:nvSpPr>
        <p:spPr>
          <a:xfrm>
            <a:off x="6850620" y="2864500"/>
            <a:ext cx="3880799" cy="10949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La coop de la médiation numérique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Vos outils du quotidien pour accompagner les éloignés du numérique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Rectangle : coins arrondis 24"/>
          <p:cNvSpPr/>
          <p:nvPr/>
        </p:nvSpPr>
        <p:spPr>
          <a:xfrm>
            <a:off x="11486879" y="2607033"/>
            <a:ext cx="4272589" cy="16049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Les Bases du numérique d’intérêt général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La plateforme collaborative de partage de ressources et communs numériques à l’échelle nationale</a:t>
            </a: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" name="Image 29"/>
          <p:cNvPicPr/>
          <p:nvPr/>
        </p:nvPicPr>
        <p:blipFill>
          <a:blip r:embed="rId5"/>
          <a:stretch/>
        </p:blipFill>
        <p:spPr>
          <a:xfrm>
            <a:off x="12430474" y="4332891"/>
            <a:ext cx="651493" cy="38312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Freeform 12"/>
          <p:cNvSpPr/>
          <p:nvPr/>
        </p:nvSpPr>
        <p:spPr>
          <a:xfrm>
            <a:off x="9471533" y="3797626"/>
            <a:ext cx="1151924" cy="383125"/>
          </a:xfrm>
          <a:custGeom>
            <a:avLst/>
            <a:gdLst>
              <a:gd name="textAreaLeft" fmla="*/ 0 w 1913400"/>
              <a:gd name="textAreaRight" fmla="*/ 1913760 w 1913400"/>
              <a:gd name="textAreaTop" fmla="*/ 0 h 604800"/>
              <a:gd name="textAreaBottom" fmla="*/ 605160 h 604800"/>
            </a:gdLst>
            <a:ahLst/>
            <a:cxnLst/>
            <a:rect l="textAreaLeft" t="textAreaTop" r="textAreaRight" b="textAreaBottom"/>
            <a:pathLst>
              <a:path w="3908582" h="1229472">
                <a:moveTo>
                  <a:pt x="0" y="0"/>
                </a:moveTo>
                <a:lnTo>
                  <a:pt x="3908582" y="0"/>
                </a:lnTo>
                <a:lnTo>
                  <a:pt x="3908582" y="1229472"/>
                </a:lnTo>
                <a:lnTo>
                  <a:pt x="0" y="12294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" name="Google Shape;339;g2cb8977423e_0_353"/>
          <p:cNvSpPr/>
          <p:nvPr/>
        </p:nvSpPr>
        <p:spPr>
          <a:xfrm>
            <a:off x="3646800" y="6673602"/>
            <a:ext cx="9881280" cy="2362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chemeClr val="dk1"/>
              </a:solidFill>
              <a:effectLst/>
              <a:uFillTx/>
              <a:latin typeface="Marianne"/>
              <a:ea typeface="Arial"/>
            </a:endParaRPr>
          </a:p>
        </p:txBody>
      </p:sp>
      <p:sp>
        <p:nvSpPr>
          <p:cNvPr id="45" name="Rectangle : coins arrondis 33"/>
          <p:cNvSpPr/>
          <p:nvPr/>
        </p:nvSpPr>
        <p:spPr>
          <a:xfrm>
            <a:off x="3594352" y="6444208"/>
            <a:ext cx="4317623" cy="37299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chemeClr val="lt1"/>
                </a:solidFill>
                <a:effectLst/>
                <a:uFillTx/>
                <a:latin typeface="Marianne ExtraBold"/>
                <a:ea typeface="Arial"/>
              </a:rPr>
              <a:t>Contribuer au pilotage de la donnée</a:t>
            </a: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" name="Picture 4" descr="https://lh7-us.googleusercontent.com/H9bVuJ5z7p7oHZyrsgHP5GjlqM6O0tEGPKESZCWRQZTWF-9-NQGGeQwbzf9LqfM5yMqKuqcpMBTunJ89SCZ0OlJ-hMTBCQ_1g5tCtsCx-zThXduZPPB5AQbyhJsmo8i66OXczqPHxGOFa3I=s2048"/>
          <p:cNvPicPr/>
          <p:nvPr/>
        </p:nvPicPr>
        <p:blipFill>
          <a:blip r:embed="rId7"/>
          <a:stretch/>
        </p:blipFill>
        <p:spPr>
          <a:xfrm>
            <a:off x="11073150" y="3055051"/>
            <a:ext cx="574866" cy="58265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Rectangle : coins arrondis 36"/>
          <p:cNvSpPr/>
          <p:nvPr/>
        </p:nvSpPr>
        <p:spPr>
          <a:xfrm>
            <a:off x="4671616" y="7227000"/>
            <a:ext cx="6070320" cy="585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Cartographie nationale des lieux d’inclusion numérique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Orienter les publics vers des structures d’inclusion numérique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Picture 4"/>
          <p:cNvPicPr/>
          <p:nvPr/>
        </p:nvPicPr>
        <p:blipFill>
          <a:blip r:embed="rId8"/>
          <a:srcRect r="64834"/>
          <a:stretch/>
        </p:blipFill>
        <p:spPr>
          <a:xfrm>
            <a:off x="4238280" y="7346528"/>
            <a:ext cx="586800" cy="53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Rectangle : coins arrondis 43"/>
          <p:cNvSpPr/>
          <p:nvPr/>
        </p:nvSpPr>
        <p:spPr>
          <a:xfrm>
            <a:off x="6850620" y="5103034"/>
            <a:ext cx="4222530" cy="9935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Aidants </a:t>
            </a:r>
            <a:r>
              <a:rPr lang="fr-FR" sz="1600" b="1" u="none" strike="noStrike" dirty="0" err="1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Connect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Instaurer un cadre légal sécurisé pour l’accompagnement des usagers sur les démarches en ligne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" name="Image 2107026412"/>
          <p:cNvPicPr/>
          <p:nvPr/>
        </p:nvPicPr>
        <p:blipFill>
          <a:blip r:embed="rId9"/>
          <a:srcRect t="-2835" r="78388"/>
          <a:stretch/>
        </p:blipFill>
        <p:spPr>
          <a:xfrm>
            <a:off x="6346800" y="2929320"/>
            <a:ext cx="650520" cy="63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Google Shape;128;p22"/>
          <p:cNvPicPr/>
          <p:nvPr/>
        </p:nvPicPr>
        <p:blipFill>
          <a:blip r:embed="rId10"/>
          <a:stretch/>
        </p:blipFill>
        <p:spPr>
          <a:xfrm rot="16200000">
            <a:off x="6229394" y="5439224"/>
            <a:ext cx="974880" cy="44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Rectangle : coins arrondis 21">
            <a:extLst>
              <a:ext uri="{FF2B5EF4-FFF2-40B4-BE49-F238E27FC236}">
                <a16:creationId xmlns:a16="http://schemas.microsoft.com/office/drawing/2014/main" id="{8085F602-3B57-44E6-B422-A8E89409CDF0}"/>
              </a:ext>
            </a:extLst>
          </p:cNvPr>
          <p:cNvSpPr/>
          <p:nvPr/>
        </p:nvSpPr>
        <p:spPr>
          <a:xfrm>
            <a:off x="6184800" y="2366486"/>
            <a:ext cx="3464828" cy="390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615F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rgbClr val="615FEC"/>
                </a:solidFill>
                <a:effectLst/>
                <a:uFillTx/>
                <a:latin typeface="Marianne ExtraBold"/>
                <a:ea typeface="Arial"/>
              </a:rPr>
              <a:t>Mon quotidien de médiateur</a:t>
            </a:r>
            <a:endParaRPr lang="fr-FR" sz="1400" b="0" u="none" strike="noStrike" dirty="0">
              <a:solidFill>
                <a:srgbClr val="615FEC"/>
              </a:solidFill>
              <a:effectLst/>
              <a:uFillTx/>
              <a:latin typeface="Arial"/>
            </a:endParaRPr>
          </a:p>
        </p:txBody>
      </p:sp>
      <p:sp>
        <p:nvSpPr>
          <p:cNvPr id="55" name="Rectangle : coins arrondis 21">
            <a:extLst>
              <a:ext uri="{FF2B5EF4-FFF2-40B4-BE49-F238E27FC236}">
                <a16:creationId xmlns:a16="http://schemas.microsoft.com/office/drawing/2014/main" id="{00231736-DD6A-4069-918B-6407B3E1091E}"/>
              </a:ext>
            </a:extLst>
          </p:cNvPr>
          <p:cNvSpPr/>
          <p:nvPr/>
        </p:nvSpPr>
        <p:spPr>
          <a:xfrm>
            <a:off x="6245298" y="4510361"/>
            <a:ext cx="2659264" cy="390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615F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rgbClr val="615FEC"/>
                </a:solidFill>
                <a:effectLst/>
                <a:uFillTx/>
                <a:latin typeface="Marianne ExtraBold"/>
                <a:ea typeface="Arial"/>
              </a:rPr>
              <a:t>Mon quotidien d’aidant</a:t>
            </a:r>
            <a:endParaRPr lang="fr-FR" sz="1400" b="0" u="none" strike="noStrike" dirty="0">
              <a:solidFill>
                <a:srgbClr val="615FEC"/>
              </a:solidFill>
              <a:effectLst/>
              <a:uFillTx/>
              <a:latin typeface="Arial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9F15616A-DC94-4F97-9B57-5EFE8C4AC997}"/>
              </a:ext>
            </a:extLst>
          </p:cNvPr>
          <p:cNvPicPr/>
          <p:nvPr/>
        </p:nvPicPr>
        <p:blipFill>
          <a:blip r:embed="rId8"/>
          <a:srcRect r="64834"/>
          <a:stretch/>
        </p:blipFill>
        <p:spPr>
          <a:xfrm rot="21430868">
            <a:off x="8906961" y="3801588"/>
            <a:ext cx="488278" cy="4328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BE81D1-EF27-4E59-8649-16DA37C5F1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17254" r="12599" b="19786"/>
          <a:stretch/>
        </p:blipFill>
        <p:spPr>
          <a:xfrm>
            <a:off x="13607146" y="4344690"/>
            <a:ext cx="919717" cy="443334"/>
          </a:xfrm>
          <a:prstGeom prst="rect">
            <a:avLst/>
          </a:prstGeom>
        </p:spPr>
      </p:pic>
      <p:sp>
        <p:nvSpPr>
          <p:cNvPr id="58" name="Rectangle : coins arrondis 21">
            <a:extLst>
              <a:ext uri="{FF2B5EF4-FFF2-40B4-BE49-F238E27FC236}">
                <a16:creationId xmlns:a16="http://schemas.microsoft.com/office/drawing/2014/main" id="{DA3F3F09-013A-4315-802B-1C0F12A9202D}"/>
              </a:ext>
            </a:extLst>
          </p:cNvPr>
          <p:cNvSpPr/>
          <p:nvPr/>
        </p:nvSpPr>
        <p:spPr>
          <a:xfrm>
            <a:off x="914952" y="2456584"/>
            <a:ext cx="4365978" cy="741488"/>
          </a:xfrm>
          <a:prstGeom prst="roundRect">
            <a:avLst>
              <a:gd name="adj" fmla="val 16667"/>
            </a:avLst>
          </a:prstGeom>
          <a:noFill/>
          <a:ln>
            <a:solidFill>
              <a:srgbClr val="615F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rgbClr val="615FEC"/>
                </a:solidFill>
                <a:effectLst/>
                <a:uFillTx/>
                <a:latin typeface="Marianne ExtraBold"/>
                <a:ea typeface="Arial"/>
              </a:rPr>
              <a:t>Mon quotidien de pilote de la politique publique </a:t>
            </a:r>
          </a:p>
          <a:p>
            <a:pPr algn="ctr">
              <a:lnSpc>
                <a:spcPct val="100000"/>
              </a:lnSpc>
            </a:pPr>
            <a:r>
              <a:rPr lang="fr-FR" sz="1400" b="0" u="none" strike="noStrike" dirty="0">
                <a:solidFill>
                  <a:srgbClr val="615FEC"/>
                </a:solidFill>
                <a:effectLst/>
                <a:uFillTx/>
                <a:latin typeface="Marianne ExtraBold"/>
                <a:ea typeface="Arial"/>
              </a:rPr>
              <a:t>(co-porteur, préfecture, chargé de mission)</a:t>
            </a:r>
            <a:endParaRPr lang="fr-FR" sz="1400" b="0" u="none" strike="noStrike" dirty="0">
              <a:solidFill>
                <a:srgbClr val="615FEC"/>
              </a:solidFill>
              <a:effectLst/>
              <a:uFillTx/>
              <a:latin typeface="Arial"/>
            </a:endParaRPr>
          </a:p>
        </p:txBody>
      </p:sp>
      <p:sp>
        <p:nvSpPr>
          <p:cNvPr id="59" name="Rectangle : coins arrondis 20">
            <a:extLst>
              <a:ext uri="{FF2B5EF4-FFF2-40B4-BE49-F238E27FC236}">
                <a16:creationId xmlns:a16="http://schemas.microsoft.com/office/drawing/2014/main" id="{DB7F1D08-E218-4AC7-9A6F-99992963813D}"/>
              </a:ext>
            </a:extLst>
          </p:cNvPr>
          <p:cNvSpPr/>
          <p:nvPr/>
        </p:nvSpPr>
        <p:spPr>
          <a:xfrm>
            <a:off x="10023672" y="7020272"/>
            <a:ext cx="2086042" cy="3902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i="1" u="none" strike="noStrike" dirty="0">
                <a:solidFill>
                  <a:srgbClr val="83EB35"/>
                </a:solidFill>
                <a:effectLst/>
                <a:uFillTx/>
                <a:latin typeface="Marianne ExtraBold"/>
                <a:ea typeface="Arial"/>
              </a:rPr>
              <a:t>En cours de refonte</a:t>
            </a:r>
            <a:endParaRPr lang="fr-FR" b="1" i="1" u="none" strike="noStrike" dirty="0">
              <a:solidFill>
                <a:srgbClr val="83EB35"/>
              </a:solidFill>
              <a:effectLst/>
              <a:uFillTx/>
              <a:latin typeface="Arial"/>
            </a:endParaRPr>
          </a:p>
        </p:txBody>
      </p:sp>
      <p:sp>
        <p:nvSpPr>
          <p:cNvPr id="61" name="Rectangle : coins arrondis 36">
            <a:extLst>
              <a:ext uri="{FF2B5EF4-FFF2-40B4-BE49-F238E27FC236}">
                <a16:creationId xmlns:a16="http://schemas.microsoft.com/office/drawing/2014/main" id="{A443BC8C-007B-4E3F-8FCA-CA70455820EE}"/>
              </a:ext>
            </a:extLst>
          </p:cNvPr>
          <p:cNvSpPr/>
          <p:nvPr/>
        </p:nvSpPr>
        <p:spPr>
          <a:xfrm>
            <a:off x="4661099" y="8056856"/>
            <a:ext cx="6070320" cy="585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u="none" strike="noStrike" dirty="0">
                <a:solidFill>
                  <a:srgbClr val="0C008B"/>
                </a:solidFill>
                <a:effectLst/>
                <a:uFillTx/>
                <a:latin typeface="Marianne"/>
                <a:ea typeface="Arial"/>
              </a:rPr>
              <a:t>Entrepôt de donnée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0" u="none" strike="noStrike" dirty="0">
                <a:solidFill>
                  <a:srgbClr val="0C008B"/>
                </a:solidFill>
                <a:effectLst/>
                <a:uFillTx/>
                <a:latin typeface="Marianne"/>
              </a:rPr>
              <a:t>Gouverner en commun les données de l’inclusion numérique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Google Shape;95;g34267c3640f_0_3">
            <a:extLst>
              <a:ext uri="{FF2B5EF4-FFF2-40B4-BE49-F238E27FC236}">
                <a16:creationId xmlns:a16="http://schemas.microsoft.com/office/drawing/2014/main" id="{D7DCEE46-E948-400A-82A2-C72F0719E73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31799" r="31888" b="53637"/>
          <a:stretch/>
        </p:blipFill>
        <p:spPr>
          <a:xfrm>
            <a:off x="4137967" y="7945278"/>
            <a:ext cx="787426" cy="77121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70;g2ca852a3e2c_0_200">
            <a:extLst>
              <a:ext uri="{FF2B5EF4-FFF2-40B4-BE49-F238E27FC236}">
                <a16:creationId xmlns:a16="http://schemas.microsoft.com/office/drawing/2014/main" id="{48131156-57DB-47C2-B666-BC8A9EF9E9E8}"/>
              </a:ext>
            </a:extLst>
          </p:cNvPr>
          <p:cNvSpPr/>
          <p:nvPr/>
        </p:nvSpPr>
        <p:spPr bwMode="auto">
          <a:xfrm>
            <a:off x="1344236" y="467544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Outiller le secteur de l’inclusion numérique – Axe 2 </a:t>
            </a:r>
          </a:p>
        </p:txBody>
      </p:sp>
      <p:pic>
        <p:nvPicPr>
          <p:cNvPr id="57" name="Google Shape;95;g34267c3640f_0_3">
            <a:extLst>
              <a:ext uri="{FF2B5EF4-FFF2-40B4-BE49-F238E27FC236}">
                <a16:creationId xmlns:a16="http://schemas.microsoft.com/office/drawing/2014/main" id="{721A9481-40CB-4782-9A39-D6BCABE785B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31799" r="31888" b="53637"/>
          <a:stretch/>
        </p:blipFill>
        <p:spPr>
          <a:xfrm>
            <a:off x="890727" y="3707904"/>
            <a:ext cx="687544" cy="67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0" y="-5715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3" y="3248011"/>
            <a:ext cx="1454784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b="1" dirty="0">
                <a:solidFill>
                  <a:srgbClr val="000091"/>
                </a:solidFill>
                <a:latin typeface="Arial"/>
              </a:rPr>
              <a:t>Bienvenue et introduction</a:t>
            </a:r>
            <a:endParaRPr dirty="0">
              <a:latin typeface="Arial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bdcd273f8_0_0"/>
          <p:cNvSpPr/>
          <p:nvPr/>
        </p:nvSpPr>
        <p:spPr>
          <a:xfrm>
            <a:off x="1520042" y="1834624"/>
            <a:ext cx="14451718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750" rIns="0" bIns="0" anchor="t" anchorCtr="0">
            <a:noAutofit/>
          </a:bodyPr>
          <a:lstStyle/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chemeClr val="tx1"/>
                </a:solidFill>
                <a:latin typeface="Marianne" panose="02000000000000000000" pitchFamily="2" charset="0"/>
              </a:rPr>
              <a:t>Notre solution : une gouvernance commune des données de l’inclusion numérique</a:t>
            </a:r>
            <a:endParaRPr sz="3000" b="1" u="none" strike="noStrike" dirty="0">
              <a:solidFill>
                <a:schemeClr val="tx1"/>
              </a:solidFill>
              <a:latin typeface="Marianne" panose="02000000000000000000" pitchFamily="2" charset="0"/>
              <a:sym typeface="Arial"/>
            </a:endParaRPr>
          </a:p>
        </p:txBody>
      </p:sp>
      <p:sp>
        <p:nvSpPr>
          <p:cNvPr id="120" name="Google Shape;120;g39bdcd273f8_0_0"/>
          <p:cNvSpPr/>
          <p:nvPr/>
        </p:nvSpPr>
        <p:spPr>
          <a:xfrm>
            <a:off x="2717281" y="3041875"/>
            <a:ext cx="12659399" cy="570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spAutoFit/>
          </a:bodyPr>
          <a:lstStyle/>
          <a:p>
            <a:pPr marL="1259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Gérer en commun les données de l’inclusion numérique permet de : </a:t>
            </a:r>
          </a:p>
          <a:p>
            <a:pPr marL="1259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298349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stocker et mettre en commun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à l’échelle nationale les données relatives à l’inclusion numérique de façon fiable et sécurisée ;</a:t>
            </a:r>
          </a:p>
          <a:p>
            <a:pPr marL="298349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accroître la qualité de ces données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par un maintien en commun reposant sur la responsabilité de chacun des acteurs de l’inclusion numérique ;</a:t>
            </a:r>
          </a:p>
          <a:p>
            <a:pPr marL="298349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permettre à tous les acteurs de l'inclusion numérique de s’en saisir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pour piloter leur action en développant des analyses quantitatives et qualitatives sur les besoins de la population et le déploiement des dispositifs d’inclusion numérique</a:t>
            </a:r>
          </a:p>
          <a:p>
            <a:pPr marL="298349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réduire drastiquement les coûts de cette démarche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pour chaque acteur en faisant reposer le financement de sa mise en place sur l’État, puis sa maintenance sur une gestion collective.</a:t>
            </a:r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Cette gouvernance : </a:t>
            </a:r>
            <a:endParaRPr sz="1800" b="1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3176"/>
              </a:buClr>
              <a:buSzPts val="1800"/>
              <a:buAutoNum type="arabicPeriod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définit les </a:t>
            </a: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objectifs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 de la collecte, du maintien et du partage de données</a:t>
            </a:r>
            <a:endParaRPr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3176"/>
              </a:buClr>
              <a:buSzPts val="1800"/>
              <a:buAutoNum type="arabicPeriod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norme la donnée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générée et collectée au sein de l’écosystème</a:t>
            </a:r>
            <a:endParaRPr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3176"/>
              </a:buClr>
              <a:buSzPts val="1800"/>
              <a:buAutoNum type="arabicPeriod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développe et maintient des </a:t>
            </a: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solutions techniques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permettant cette gestion commune</a:t>
            </a:r>
            <a:endParaRPr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3176"/>
              </a:buClr>
              <a:buSzPts val="1800"/>
              <a:buAutoNum type="arabicPeriod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définit les </a:t>
            </a: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modalités de son administration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(statuts des membres, rôles, comitologie, etc.)</a:t>
            </a:r>
            <a:endParaRPr sz="1800" dirty="0">
              <a:solidFill>
                <a:srgbClr val="0C008B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 descr="Une image contenant Graphique, graphisme, conception, clipart&#10;&#10;Description générée automatiquement">
            <a:extLst>
              <a:ext uri="{FF2B5EF4-FFF2-40B4-BE49-F238E27FC236}">
                <a16:creationId xmlns:a16="http://schemas.microsoft.com/office/drawing/2014/main" id="{F00A7CA1-6476-DCD4-DF9D-06AED74C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42" y="3150119"/>
            <a:ext cx="845817" cy="845817"/>
          </a:xfrm>
          <a:prstGeom prst="rect">
            <a:avLst/>
          </a:prstGeom>
        </p:spPr>
      </p:pic>
      <p:pic>
        <p:nvPicPr>
          <p:cNvPr id="7" name="Image 6" descr="Une image contenant capture d’écran, symbole, Graphique, Police&#10;&#10;Description générée automatiquement">
            <a:extLst>
              <a:ext uri="{FF2B5EF4-FFF2-40B4-BE49-F238E27FC236}">
                <a16:creationId xmlns:a16="http://schemas.microsoft.com/office/drawing/2014/main" id="{C07AF3E1-9EDB-AF23-3184-451FD987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42" y="6750520"/>
            <a:ext cx="845816" cy="845816"/>
          </a:xfrm>
          <a:prstGeom prst="rect">
            <a:avLst/>
          </a:prstGeom>
        </p:spPr>
      </p:pic>
      <p:sp>
        <p:nvSpPr>
          <p:cNvPr id="10" name="Google Shape;373;g2ca852a3e2c_0_200">
            <a:extLst>
              <a:ext uri="{FF2B5EF4-FFF2-40B4-BE49-F238E27FC236}">
                <a16:creationId xmlns:a16="http://schemas.microsoft.com/office/drawing/2014/main" id="{AA7E25E4-C4D1-4DFD-B0C9-A801EBC147BE}"/>
              </a:ext>
            </a:extLst>
          </p:cNvPr>
          <p:cNvSpPr/>
          <p:nvPr/>
        </p:nvSpPr>
        <p:spPr>
          <a:xfrm rot="16200000">
            <a:off x="15363000" y="82335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1" name="Google Shape;373;g2ca852a3e2c_0_200">
            <a:extLst>
              <a:ext uri="{FF2B5EF4-FFF2-40B4-BE49-F238E27FC236}">
                <a16:creationId xmlns:a16="http://schemas.microsoft.com/office/drawing/2014/main" id="{9A0B45EB-422E-46C1-8B07-A704D214B111}"/>
              </a:ext>
            </a:extLst>
          </p:cNvPr>
          <p:cNvSpPr/>
          <p:nvPr/>
        </p:nvSpPr>
        <p:spPr>
          <a:xfrm rot="5029800">
            <a:off x="482400" y="7077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3" name="Google Shape;370;g2ca852a3e2c_0_ 2">
            <a:extLst>
              <a:ext uri="{FF2B5EF4-FFF2-40B4-BE49-F238E27FC236}">
                <a16:creationId xmlns:a16="http://schemas.microsoft.com/office/drawing/2014/main" id="{9D5387EA-3E39-4C70-97FD-B90A72684AD3}"/>
              </a:ext>
            </a:extLst>
          </p:cNvPr>
          <p:cNvSpPr/>
          <p:nvPr/>
        </p:nvSpPr>
        <p:spPr>
          <a:xfrm>
            <a:off x="1467360" y="503280"/>
            <a:ext cx="14451718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51480" rIns="102960" bIns="5148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u="none" strike="noStrike" dirty="0">
                <a:solidFill>
                  <a:srgbClr val="000091"/>
                </a:solidFill>
                <a:effectLst/>
                <a:uFillTx/>
                <a:latin typeface="Marianne" panose="02000000000000000000" pitchFamily="50" charset="0"/>
                <a:ea typeface="Arial"/>
              </a:rPr>
              <a:t>Déployer une plateforme de données dédiée à l’inclusion numérique – Axe 4.13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bdcd273f8_0_0"/>
          <p:cNvSpPr/>
          <p:nvPr/>
        </p:nvSpPr>
        <p:spPr>
          <a:xfrm>
            <a:off x="2849880" y="3970035"/>
            <a:ext cx="11581761" cy="333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ctr" anchorCtr="0">
            <a:spAutoFit/>
          </a:bodyPr>
          <a:lstStyle/>
          <a:p>
            <a:pPr marL="114300">
              <a:buClr>
                <a:srgbClr val="2C3176"/>
              </a:buClr>
              <a:buSzPts val="1800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Afin de permettre une gestion collégiale des données de l’inclusion numérique, la gouvernance œuvre au maintien d’un </a:t>
            </a: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entrepôt de données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. </a:t>
            </a:r>
          </a:p>
          <a:p>
            <a:pPr marL="114300">
              <a:buClr>
                <a:srgbClr val="2C3176"/>
              </a:buClr>
              <a:buSzPts val="1800"/>
            </a:pPr>
            <a:endParaRPr lang="fr-FR"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114300">
              <a:buClr>
                <a:srgbClr val="2C3176"/>
              </a:buClr>
              <a:buSzPts val="1800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Cet entrepôt est un commun numérique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: il est géré et gouverné par une communauté d'acteurs selon des règles de gouvernance conjointement élaborées, dans un objectif de pérennité.</a:t>
            </a:r>
          </a:p>
          <a:p>
            <a:pPr marL="114300">
              <a:buClr>
                <a:srgbClr val="2C3176"/>
              </a:buClr>
              <a:buSzPts val="1800"/>
            </a:pPr>
            <a:endParaRPr lang="fr-FR" sz="1800" dirty="0">
              <a:solidFill>
                <a:srgbClr val="0C008B"/>
              </a:solidFill>
              <a:latin typeface="Marianne" panose="02000000000000000000" pitchFamily="2" charset="0"/>
            </a:endParaRPr>
          </a:p>
          <a:p>
            <a:pPr marL="114300">
              <a:buClr>
                <a:srgbClr val="2C3176"/>
              </a:buClr>
              <a:buSzPts val="1800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2" charset="0"/>
              </a:rPr>
              <a:t>Les données présentes dans cet entrepôt peuvent être alimentées, consultées et éditées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 via plusieurs outils : </a:t>
            </a:r>
          </a:p>
          <a:p>
            <a:pPr marL="457200" indent="-342900">
              <a:buClr>
                <a:srgbClr val="2C3176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API</a:t>
            </a:r>
          </a:p>
          <a:p>
            <a:pPr marL="457200" indent="-342900">
              <a:buClr>
                <a:srgbClr val="2C3176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Métabase</a:t>
            </a:r>
          </a:p>
          <a:p>
            <a:pPr marL="457200" indent="-342900">
              <a:buClr>
                <a:srgbClr val="2C3176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Mon Inclusion Numérique</a:t>
            </a:r>
          </a:p>
          <a:p>
            <a:pPr marL="457200" indent="-342900">
              <a:buClr>
                <a:srgbClr val="2C3176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2" charset="0"/>
              </a:rPr>
              <a:t>La Coop de la médiation</a:t>
            </a:r>
          </a:p>
        </p:txBody>
      </p:sp>
      <p:sp>
        <p:nvSpPr>
          <p:cNvPr id="2" name="Google Shape;120;g39bdcd273f8_0_0">
            <a:extLst>
              <a:ext uri="{FF2B5EF4-FFF2-40B4-BE49-F238E27FC236}">
                <a16:creationId xmlns:a16="http://schemas.microsoft.com/office/drawing/2014/main" id="{E238DE07-3DC6-7C87-33CF-09ECAC118205}"/>
              </a:ext>
            </a:extLst>
          </p:cNvPr>
          <p:cNvSpPr/>
          <p:nvPr/>
        </p:nvSpPr>
        <p:spPr>
          <a:xfrm>
            <a:off x="1520042" y="2937757"/>
            <a:ext cx="9167750" cy="320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0" tIns="12600" rIns="0" bIns="0" anchor="t" anchorCtr="0">
            <a:spAutoFit/>
          </a:bodyPr>
          <a:lstStyle/>
          <a:p>
            <a:pPr marL="114300">
              <a:buClr>
                <a:srgbClr val="2C3176"/>
              </a:buClr>
              <a:buSzPts val="1800"/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2" charset="0"/>
              </a:rPr>
              <a:t>Solutions techniques permettant une gestion commune des données</a:t>
            </a:r>
          </a:p>
        </p:txBody>
      </p:sp>
      <p:pic>
        <p:nvPicPr>
          <p:cNvPr id="5" name="Image 4" descr="Une image contenant Graphique, cercle, clipart, graphisme&#10;&#10;Description générée automatiquement">
            <a:extLst>
              <a:ext uri="{FF2B5EF4-FFF2-40B4-BE49-F238E27FC236}">
                <a16:creationId xmlns:a16="http://schemas.microsoft.com/office/drawing/2014/main" id="{2548924F-7510-C332-1EC4-C3DA384F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42" y="5885744"/>
            <a:ext cx="845816" cy="845816"/>
          </a:xfrm>
          <a:prstGeom prst="rect">
            <a:avLst/>
          </a:prstGeom>
        </p:spPr>
      </p:pic>
      <p:pic>
        <p:nvPicPr>
          <p:cNvPr id="9" name="Image 8" descr="Une image contenant capture d’écran, Graphique, conception, art&#10;&#10;Description générée automatiquement">
            <a:extLst>
              <a:ext uri="{FF2B5EF4-FFF2-40B4-BE49-F238E27FC236}">
                <a16:creationId xmlns:a16="http://schemas.microsoft.com/office/drawing/2014/main" id="{7998B51D-05D0-D57C-7D23-4BE12727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42" y="4667000"/>
            <a:ext cx="845816" cy="845816"/>
          </a:xfrm>
          <a:prstGeom prst="rect">
            <a:avLst/>
          </a:prstGeom>
        </p:spPr>
      </p:pic>
      <p:pic>
        <p:nvPicPr>
          <p:cNvPr id="11" name="Image 10" descr="Une image contenant Caractère coloré, Graphique, capture d’écran, cercle&#10;&#10;Description générée automatiquement">
            <a:extLst>
              <a:ext uri="{FF2B5EF4-FFF2-40B4-BE49-F238E27FC236}">
                <a16:creationId xmlns:a16="http://schemas.microsoft.com/office/drawing/2014/main" id="{867D4C6F-4186-D32A-737D-4D9E0CF8D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460" y="3667835"/>
            <a:ext cx="845816" cy="845816"/>
          </a:xfrm>
          <a:prstGeom prst="rect">
            <a:avLst/>
          </a:prstGeom>
        </p:spPr>
      </p:pic>
      <p:sp>
        <p:nvSpPr>
          <p:cNvPr id="12" name="Google Shape;373;g2ca852a3e2c_0_200">
            <a:extLst>
              <a:ext uri="{FF2B5EF4-FFF2-40B4-BE49-F238E27FC236}">
                <a16:creationId xmlns:a16="http://schemas.microsoft.com/office/drawing/2014/main" id="{050096C6-0BC1-4B6B-80D1-C20E6E8F7EFE}"/>
              </a:ext>
            </a:extLst>
          </p:cNvPr>
          <p:cNvSpPr/>
          <p:nvPr/>
        </p:nvSpPr>
        <p:spPr>
          <a:xfrm rot="16200000">
            <a:off x="15363000" y="82335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3" name="Google Shape;373;g2ca852a3e2c_0_200">
            <a:extLst>
              <a:ext uri="{FF2B5EF4-FFF2-40B4-BE49-F238E27FC236}">
                <a16:creationId xmlns:a16="http://schemas.microsoft.com/office/drawing/2014/main" id="{64F9370D-5951-48CC-B4C3-3D6CF72E7667}"/>
              </a:ext>
            </a:extLst>
          </p:cNvPr>
          <p:cNvSpPr/>
          <p:nvPr/>
        </p:nvSpPr>
        <p:spPr>
          <a:xfrm rot="5029800">
            <a:off x="482400" y="7077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4" name="Google Shape;370;g2ca852a3e2c_0_ 2">
            <a:extLst>
              <a:ext uri="{FF2B5EF4-FFF2-40B4-BE49-F238E27FC236}">
                <a16:creationId xmlns:a16="http://schemas.microsoft.com/office/drawing/2014/main" id="{CFAC4ECA-1262-48DF-8E44-DD9E5C16288E}"/>
              </a:ext>
            </a:extLst>
          </p:cNvPr>
          <p:cNvSpPr/>
          <p:nvPr/>
        </p:nvSpPr>
        <p:spPr>
          <a:xfrm>
            <a:off x="1467360" y="503279"/>
            <a:ext cx="15047280" cy="1184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51480" rIns="102960" bIns="5148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u="none" strike="noStrike" dirty="0">
                <a:solidFill>
                  <a:srgbClr val="000091"/>
                </a:solidFill>
                <a:effectLst/>
                <a:uFillTx/>
                <a:latin typeface="Marianne" panose="02000000000000000000" pitchFamily="50" charset="0"/>
                <a:ea typeface="Arial"/>
              </a:rPr>
              <a:t>Déployer une plateforme de données dédiée à l’inclusion numérique – Axe 4.13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</p:txBody>
      </p:sp>
      <p:sp>
        <p:nvSpPr>
          <p:cNvPr id="15" name="Google Shape;119;g39bdcd273f8_0_0">
            <a:extLst>
              <a:ext uri="{FF2B5EF4-FFF2-40B4-BE49-F238E27FC236}">
                <a16:creationId xmlns:a16="http://schemas.microsoft.com/office/drawing/2014/main" id="{8BAACAD2-1CB5-4C2F-8CB5-B766796AB0E2}"/>
              </a:ext>
            </a:extLst>
          </p:cNvPr>
          <p:cNvSpPr/>
          <p:nvPr/>
        </p:nvSpPr>
        <p:spPr>
          <a:xfrm>
            <a:off x="1520042" y="1906632"/>
            <a:ext cx="14451718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750" rIns="0" bIns="0" anchor="t" anchorCtr="0">
            <a:noAutofit/>
          </a:bodyPr>
          <a:lstStyle/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chemeClr val="tx1"/>
                </a:solidFill>
                <a:latin typeface="Marianne" panose="02000000000000000000" pitchFamily="2" charset="0"/>
              </a:rPr>
              <a:t>Notre solution : une gouvernance commune des données de l’inclusion numérique</a:t>
            </a:r>
            <a:endParaRPr sz="3000" b="1" u="none" strike="noStrike" dirty="0">
              <a:solidFill>
                <a:schemeClr val="tx1"/>
              </a:solidFill>
              <a:latin typeface="Marianne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1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/>
          <p:cNvPicPr/>
          <p:nvPr/>
        </p:nvPicPr>
        <p:blipFill>
          <a:blip r:embed="rId3"/>
          <a:stretch/>
        </p:blipFill>
        <p:spPr>
          <a:xfrm>
            <a:off x="1197720" y="2339752"/>
            <a:ext cx="13742280" cy="594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Google Shape;373;g2ca852a3e2c_0_ 2"/>
          <p:cNvSpPr/>
          <p:nvPr/>
        </p:nvSpPr>
        <p:spPr>
          <a:xfrm rot="5031600">
            <a:off x="482400" y="707040"/>
            <a:ext cx="622080" cy="594720"/>
          </a:xfrm>
          <a:custGeom>
            <a:avLst/>
            <a:gdLst>
              <a:gd name="textAreaLeft" fmla="*/ 0 w 622080"/>
              <a:gd name="textAreaRight" fmla="*/ 622800 w 622080"/>
              <a:gd name="textAreaTop" fmla="*/ 0 h 594720"/>
              <a:gd name="textAreaBottom" fmla="*/ 595440 h 59472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fr-FR" sz="202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6" name="Google Shape;373;g2ca852a3e2c_0_200">
            <a:extLst>
              <a:ext uri="{FF2B5EF4-FFF2-40B4-BE49-F238E27FC236}">
                <a16:creationId xmlns:a16="http://schemas.microsoft.com/office/drawing/2014/main" id="{D0422C8F-BF91-4D85-AC32-F4F61284BDE2}"/>
              </a:ext>
            </a:extLst>
          </p:cNvPr>
          <p:cNvSpPr/>
          <p:nvPr/>
        </p:nvSpPr>
        <p:spPr>
          <a:xfrm rot="16200000">
            <a:off x="15363000" y="82335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7" name="Google Shape;373;g2ca852a3e2c_0_200">
            <a:extLst>
              <a:ext uri="{FF2B5EF4-FFF2-40B4-BE49-F238E27FC236}">
                <a16:creationId xmlns:a16="http://schemas.microsoft.com/office/drawing/2014/main" id="{3EAC1DCE-6AA7-43F7-8AD3-3148AB8D0C2D}"/>
              </a:ext>
            </a:extLst>
          </p:cNvPr>
          <p:cNvSpPr/>
          <p:nvPr/>
        </p:nvSpPr>
        <p:spPr>
          <a:xfrm rot="5029800">
            <a:off x="482400" y="707760"/>
            <a:ext cx="622440" cy="595080"/>
          </a:xfrm>
          <a:custGeom>
            <a:avLst/>
            <a:gdLst>
              <a:gd name="textAreaLeft" fmla="*/ 0 w 622440"/>
              <a:gd name="textAreaRight" fmla="*/ 622800 w 62244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9" name="Google Shape;370;g2ca852a3e2c_0_ 2">
            <a:extLst>
              <a:ext uri="{FF2B5EF4-FFF2-40B4-BE49-F238E27FC236}">
                <a16:creationId xmlns:a16="http://schemas.microsoft.com/office/drawing/2014/main" id="{EE8AE8E4-C0E9-427F-BB7B-44C94B7EF8AC}"/>
              </a:ext>
            </a:extLst>
          </p:cNvPr>
          <p:cNvSpPr/>
          <p:nvPr/>
        </p:nvSpPr>
        <p:spPr>
          <a:xfrm>
            <a:off x="1467360" y="503279"/>
            <a:ext cx="15047280" cy="1184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51480" rIns="102960" bIns="5148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u="none" strike="noStrike" dirty="0">
                <a:solidFill>
                  <a:srgbClr val="000091"/>
                </a:solidFill>
                <a:effectLst/>
                <a:uFillTx/>
                <a:latin typeface="Marianne" panose="02000000000000000000" pitchFamily="50" charset="0"/>
                <a:ea typeface="Arial"/>
              </a:rPr>
              <a:t>Déployer une plateforme de données dédiée à l’inclusion numérique – Axe 4.13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Marianne" panose="020000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0" y="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2" y="3095014"/>
            <a:ext cx="14547847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fr-FR" sz="6000" b="1" dirty="0">
                <a:solidFill>
                  <a:srgbClr val="0C008B"/>
                </a:solidFill>
                <a:latin typeface="Marianne"/>
              </a:rPr>
              <a:t>Ambitions et perspectives budgétaires </a:t>
            </a:r>
            <a:r>
              <a:rPr lang="fr-FR" sz="6000" dirty="0">
                <a:solidFill>
                  <a:srgbClr val="0C008B"/>
                </a:solidFill>
                <a:latin typeface="Marianne"/>
              </a:rPr>
              <a:t>de la politique d’inclusion numérique</a:t>
            </a:r>
            <a:endParaRPr lang="fr-FR" sz="6000" dirty="0">
              <a:latin typeface="Marianne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latin typeface="Marianne" panose="02000000000000000000" pitchFamily="50" charset="0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La médiation numérique : un accompagnement de proximité nécessaire pour répondre aux défis posés par le numérique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2B11F-3352-4FA0-B1CE-F005FD21F243}"/>
              </a:ext>
            </a:extLst>
          </p:cNvPr>
          <p:cNvSpPr/>
          <p:nvPr/>
        </p:nvSpPr>
        <p:spPr>
          <a:xfrm>
            <a:off x="8104510" y="2394566"/>
            <a:ext cx="731414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dirty="0"/>
            </a:b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…Face à des </a:t>
            </a:r>
            <a:r>
              <a:rPr lang="fr-FR" sz="3000" b="1" dirty="0">
                <a:solidFill>
                  <a:schemeClr val="tx1"/>
                </a:solidFill>
                <a:highlight>
                  <a:srgbClr val="FFFF00"/>
                </a:highlight>
                <a:latin typeface="Marianne"/>
                <a:cs typeface="Calibri"/>
              </a:rPr>
              <a:t>défis</a:t>
            </a: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 encore importants</a:t>
            </a:r>
          </a:p>
          <a:p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 rtl="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C008B"/>
                </a:solidFill>
                <a:latin typeface="Marianne" panose="02000000000000000000" pitchFamily="50" charset="0"/>
              </a:rPr>
              <a:t>30% de la population française est encore éloignée du numérique (Étude sur la société numérique française, 2023)</a:t>
            </a:r>
          </a:p>
          <a:p>
            <a:pPr rtl="0">
              <a:buClr>
                <a:schemeClr val="bg2"/>
              </a:buClr>
            </a:pPr>
            <a:endParaRPr lang="fr-FR" sz="24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 rtl="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C008B"/>
                </a:solidFill>
                <a:latin typeface="Marianne" panose="02000000000000000000" pitchFamily="50" charset="0"/>
              </a:rPr>
              <a:t>60 % des Français non-diplômés considèrent que le numérique complique ou n'a pas d'effet sur leur vie quotidienne (Baromètre du Numérique, 2024)</a:t>
            </a:r>
          </a:p>
          <a:p>
            <a:pPr rtl="0">
              <a:buClr>
                <a:schemeClr val="bg2"/>
              </a:buClr>
            </a:pPr>
            <a:endParaRPr lang="fr-FR" sz="24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 rtl="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C008B"/>
                </a:solidFill>
                <a:latin typeface="Marianne" panose="02000000000000000000" pitchFamily="50" charset="0"/>
              </a:rPr>
              <a:t>3/4 des jeunes adultes (18-24 ans) se disent inquiets face à l’usage du numérique (76% ressentent au moins un crainte)</a:t>
            </a:r>
          </a:p>
          <a:p>
            <a:b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EED32-9635-4908-8DA2-7353426EAFFA}"/>
              </a:ext>
            </a:extLst>
          </p:cNvPr>
          <p:cNvSpPr/>
          <p:nvPr/>
        </p:nvSpPr>
        <p:spPr>
          <a:xfrm>
            <a:off x="819094" y="4048780"/>
            <a:ext cx="63007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Des </a:t>
            </a:r>
            <a:r>
              <a:rPr lang="fr-FR" sz="3000" b="1" dirty="0">
                <a:solidFill>
                  <a:schemeClr val="tx1"/>
                </a:solidFill>
                <a:highlight>
                  <a:srgbClr val="FFFF00"/>
                </a:highlight>
                <a:latin typeface="Marianne"/>
                <a:cs typeface="Calibri"/>
              </a:rPr>
              <a:t>dispositifs</a:t>
            </a: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 efficaces…</a:t>
            </a:r>
          </a:p>
          <a:p>
            <a:endParaRPr lang="fr-FR" sz="24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r>
              <a:rPr lang="fr-FR" sz="2400" dirty="0">
                <a:solidFill>
                  <a:srgbClr val="0C008B"/>
                </a:solidFill>
                <a:latin typeface="Marianne" panose="02000000000000000000" pitchFamily="50" charset="0"/>
              </a:rPr>
              <a:t>Le dispositif Conseiller Numérique a permis de réaliser 1 350 000 accompagnements depuis novembre 2024.</a:t>
            </a:r>
          </a:p>
          <a:p>
            <a:endParaRPr lang="fr-FR" sz="24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r>
              <a:rPr lang="fr-FR" sz="2400" dirty="0">
                <a:solidFill>
                  <a:srgbClr val="0C008B"/>
                </a:solidFill>
                <a:latin typeface="Marianne" panose="02000000000000000000" pitchFamily="50" charset="0"/>
              </a:rPr>
              <a:t>+ de 20 000 professionnels (conseillers et aidants numériques, Aidants Connect) formés depuis 2020</a:t>
            </a:r>
          </a:p>
        </p:txBody>
      </p:sp>
    </p:spTree>
    <p:extLst>
      <p:ext uri="{BB962C8B-B14F-4D97-AF65-F5344CB8AC3E}">
        <p14:creationId xmlns:p14="http://schemas.microsoft.com/office/powerpoint/2010/main" val="41190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Une « profession de foi » de la médiation numérique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A804C9-A5F4-4FE6-AB2F-EEB5A72368CA}"/>
              </a:ext>
            </a:extLst>
          </p:cNvPr>
          <p:cNvSpPr txBox="1"/>
          <p:nvPr/>
        </p:nvSpPr>
        <p:spPr>
          <a:xfrm>
            <a:off x="1221687" y="2699792"/>
            <a:ext cx="1414864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Les médiateurs numériques, dont ceux financés au titre du dispositif Conseiller numérique, sont </a:t>
            </a:r>
            <a:r>
              <a:rPr lang="fr-FR" sz="22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des référents numériques de proximité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, en capacité : </a:t>
            </a:r>
          </a:p>
          <a:p>
            <a:pPr>
              <a:spcAft>
                <a:spcPts val="600"/>
              </a:spcAft>
            </a:pPr>
            <a:endParaRPr lang="fr-FR" sz="22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457200" indent="-457200">
              <a:spcAft>
                <a:spcPts val="600"/>
              </a:spcAft>
              <a:buClr>
                <a:srgbClr val="0C008B"/>
              </a:buClr>
              <a:buFont typeface="+mj-lt"/>
              <a:buAutoNum type="arabicPeriod"/>
            </a:pP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d’accompagner le grand public, notamment les personnes les plus éloignées du numérique, </a:t>
            </a:r>
            <a:r>
              <a:rPr lang="fr-FR" sz="2200" b="1" dirty="0">
                <a:solidFill>
                  <a:srgbClr val="0C008B"/>
                </a:solidFill>
                <a:latin typeface="Marianne" panose="02000000000000000000" pitchFamily="50" charset="0"/>
              </a:rPr>
              <a:t>sur l’accompagnement aux usages, leur montée en compétences numériques de base et le développement de leur culture numérique 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;</a:t>
            </a:r>
            <a:b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endParaRPr lang="fr-FR" sz="22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457200" indent="-457200">
              <a:spcAft>
                <a:spcPts val="600"/>
              </a:spcAft>
              <a:buClr>
                <a:srgbClr val="0C008B"/>
              </a:buClr>
              <a:buFont typeface="+mj-lt"/>
              <a:buAutoNum type="arabicPeriod"/>
            </a:pP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d’intervenir auprès du grand public </a:t>
            </a:r>
            <a:r>
              <a:rPr lang="fr-FR" sz="2200" b="1" dirty="0">
                <a:solidFill>
                  <a:srgbClr val="0C008B"/>
                </a:solidFill>
                <a:latin typeface="Marianne" panose="02000000000000000000" pitchFamily="50" charset="0"/>
              </a:rPr>
              <a:t>en accompagnement des grands défis sociétaux posés par la maîtrise des usages du numérique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 : IA, désinformation, parentalité numérique, </a:t>
            </a:r>
            <a:r>
              <a:rPr lang="fr-FR" sz="2200" dirty="0" err="1">
                <a:solidFill>
                  <a:srgbClr val="0C008B"/>
                </a:solidFill>
                <a:latin typeface="Marianne" panose="02000000000000000000" pitchFamily="50" charset="0"/>
              </a:rPr>
              <a:t>cybermalveillance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 ;</a:t>
            </a:r>
            <a:b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endParaRPr lang="fr-FR" sz="22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457200" indent="-457200">
              <a:spcAft>
                <a:spcPts val="600"/>
              </a:spcAft>
              <a:buClr>
                <a:srgbClr val="0C008B"/>
              </a:buClr>
              <a:buFont typeface="+mj-lt"/>
              <a:buAutoNum type="arabicPeriod"/>
            </a:pPr>
            <a:r>
              <a:rPr lang="fr-FR" sz="2200" b="1" dirty="0">
                <a:solidFill>
                  <a:srgbClr val="0C008B"/>
                </a:solidFill>
                <a:latin typeface="Marianne" panose="02000000000000000000" pitchFamily="50" charset="0"/>
              </a:rPr>
              <a:t>d’accompagner la montée en compétences des professionnels de proximité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, au sein ou à l’extérieur des structures employeuses, en qualité de médiateur sur les usages numériques</a:t>
            </a:r>
          </a:p>
          <a:p>
            <a:pPr marL="457200" indent="-457200">
              <a:spcAft>
                <a:spcPts val="600"/>
              </a:spcAft>
              <a:buClr>
                <a:srgbClr val="0C008B"/>
              </a:buClr>
              <a:buFont typeface="+mj-lt"/>
              <a:buAutoNum type="arabicPeriod"/>
            </a:pPr>
            <a:endParaRPr lang="fr-FR" sz="22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A ce titre, les médiateurs numériques doivent pouvoir être perçus comme </a:t>
            </a:r>
            <a:r>
              <a:rPr lang="fr-FR" sz="22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des chargés de déploiement de différentes politiques publiques </a:t>
            </a:r>
            <a:r>
              <a:rPr lang="fr-FR" sz="2200" b="1" dirty="0" err="1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co-portées</a:t>
            </a:r>
            <a:r>
              <a:rPr lang="fr-FR" sz="22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 par l’Etat et les collectivités locales</a:t>
            </a:r>
            <a:r>
              <a:rPr lang="fr-FR" sz="2200" b="1" dirty="0">
                <a:solidFill>
                  <a:srgbClr val="0C008B"/>
                </a:solidFill>
                <a:latin typeface="Marianne" panose="02000000000000000000" pitchFamily="50" charset="0"/>
              </a:rPr>
              <a:t> </a:t>
            </a:r>
            <a:r>
              <a:rPr lang="fr-FR" sz="2200" dirty="0">
                <a:solidFill>
                  <a:srgbClr val="0C008B"/>
                </a:solidFill>
                <a:latin typeface="Marianne" panose="02000000000000000000" pitchFamily="50" charset="0"/>
              </a:rPr>
              <a:t>et impactées par les évolutions technologiques en cours.  </a:t>
            </a:r>
          </a:p>
        </p:txBody>
      </p:sp>
      <p:sp>
        <p:nvSpPr>
          <p:cNvPr id="9" name="Google Shape;370;g2ca852a3e2c_0_200">
            <a:extLst>
              <a:ext uri="{FF2B5EF4-FFF2-40B4-BE49-F238E27FC236}">
                <a16:creationId xmlns:a16="http://schemas.microsoft.com/office/drawing/2014/main" id="{CDD4A4E7-D65B-41C9-B134-4D281386C02A}"/>
              </a:ext>
            </a:extLst>
          </p:cNvPr>
          <p:cNvSpPr/>
          <p:nvPr/>
        </p:nvSpPr>
        <p:spPr bwMode="auto">
          <a:xfrm>
            <a:off x="1118338" y="2051720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Discutée et validée par les associations d’élus</a:t>
            </a:r>
          </a:p>
        </p:txBody>
      </p:sp>
    </p:spTree>
    <p:extLst>
      <p:ext uri="{BB962C8B-B14F-4D97-AF65-F5344CB8AC3E}">
        <p14:creationId xmlns:p14="http://schemas.microsoft.com/office/powerpoint/2010/main" val="309418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Financement de la politique d’inclusion numérique sur ces dernières années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A804C9-A5F4-4FE6-AB2F-EEB5A72368CA}"/>
              </a:ext>
            </a:extLst>
          </p:cNvPr>
          <p:cNvSpPr txBox="1"/>
          <p:nvPr/>
        </p:nvSpPr>
        <p:spPr>
          <a:xfrm>
            <a:off x="10153671" y="3290044"/>
            <a:ext cx="590087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Depuis 2020, l’Etat a financé le secteur pour un montant d’environ 400M€. </a:t>
            </a:r>
          </a:p>
          <a:p>
            <a:pPr lvl="0"/>
            <a:b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</a:b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Les collectivités et structures locales sont venues en co-financement, notamment sur les postes de conseillers numériques. </a:t>
            </a:r>
          </a:p>
          <a:p>
            <a:pPr lvl="0"/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lvl="0"/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Depuis 2025, les financements de l’Etat sur le dispositif Conseiller Numérique sont dans une logique décroissante jusqu’à arrêt complet du financement. </a:t>
            </a:r>
          </a:p>
          <a:p>
            <a:pPr lvl="0"/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 Cette tendance, déjà établie depuis 2023, tend à s’accélérer dans le contexte budgétaire actuel. </a:t>
            </a: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lvl="0"/>
            <a:endParaRPr lang="fr-FR" sz="1800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lvl="0"/>
            <a:r>
              <a:rPr lang="fr-FR" sz="1800" b="1" dirty="0">
                <a:solidFill>
                  <a:schemeClr val="bg1"/>
                </a:solidFill>
                <a:highlight>
                  <a:srgbClr val="0C008B"/>
                </a:highlight>
                <a:latin typeface="Marianne" panose="02000000000000000000" pitchFamily="50" charset="0"/>
              </a:rPr>
              <a:t>Les 14M€ inscrit en PLF pour l’année 2026 permettent d’assurer un financement en sifflet des conventions V2 ainsi que les engagements de formation des professionnels en poste</a:t>
            </a:r>
            <a:r>
              <a:rPr lang="fr-FR" sz="1800" b="1" dirty="0">
                <a:solidFill>
                  <a:schemeClr val="bg1"/>
                </a:solidFill>
                <a:highlight>
                  <a:srgbClr val="615FEC"/>
                </a:highlight>
                <a:latin typeface="Marianne" panose="02000000000000000000" pitchFamily="50" charset="0"/>
              </a:rPr>
              <a:t>. </a:t>
            </a:r>
          </a:p>
          <a:p>
            <a:pPr lvl="0"/>
            <a:endParaRPr lang="fr-FR" sz="1800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Google Shape;370;g2ca852a3e2c_0_200">
            <a:extLst>
              <a:ext uri="{FF2B5EF4-FFF2-40B4-BE49-F238E27FC236}">
                <a16:creationId xmlns:a16="http://schemas.microsoft.com/office/drawing/2014/main" id="{9DB4A7F0-245D-43FD-BE78-0BB04A56E6B8}"/>
              </a:ext>
            </a:extLst>
          </p:cNvPr>
          <p:cNvSpPr/>
          <p:nvPr/>
        </p:nvSpPr>
        <p:spPr bwMode="auto">
          <a:xfrm>
            <a:off x="1209124" y="2051720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Une période 2020-2025 marquée par le Plan de Relance (2020-2024) et l’inscription d’une ligne « inclusion numérique » dans le budget l’Etat (à partir de 2023)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4B27E0-3B7F-41AA-A9FC-FDB039BD6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0" y="3779912"/>
            <a:ext cx="8513576" cy="51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Estimation des besoins financiers globaux de la politique d’inclusion numérique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0;g2ca852a3e2c_0_200">
            <a:extLst>
              <a:ext uri="{FF2B5EF4-FFF2-40B4-BE49-F238E27FC236}">
                <a16:creationId xmlns:a16="http://schemas.microsoft.com/office/drawing/2014/main" id="{9DB4A7F0-245D-43FD-BE78-0BB04A56E6B8}"/>
              </a:ext>
            </a:extLst>
          </p:cNvPr>
          <p:cNvSpPr/>
          <p:nvPr/>
        </p:nvSpPr>
        <p:spPr bwMode="auto">
          <a:xfrm>
            <a:off x="1209124" y="1979712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Une politique publique avec un coût total maximum estimé à environ 138M€ par an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BB52265-E745-4CEF-9145-CD926677D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57896"/>
              </p:ext>
            </p:extLst>
          </p:nvPr>
        </p:nvGraphicFramePr>
        <p:xfrm>
          <a:off x="1348974" y="2663365"/>
          <a:ext cx="13259745" cy="606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8496">
                  <a:extLst>
                    <a:ext uri="{9D8B030D-6E8A-4147-A177-3AD203B41FA5}">
                      <a16:colId xmlns:a16="http://schemas.microsoft.com/office/drawing/2014/main" val="3437110539"/>
                    </a:ext>
                  </a:extLst>
                </a:gridCol>
                <a:gridCol w="2081249">
                  <a:extLst>
                    <a:ext uri="{9D8B030D-6E8A-4147-A177-3AD203B41FA5}">
                      <a16:colId xmlns:a16="http://schemas.microsoft.com/office/drawing/2014/main" val="213186419"/>
                    </a:ext>
                  </a:extLst>
                </a:gridCol>
              </a:tblGrid>
              <a:tr h="3130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Postes budgétaires</a:t>
                      </a:r>
                    </a:p>
                  </a:txBody>
                  <a:tcPr anchor="ctr">
                    <a:solidFill>
                      <a:srgbClr val="0C0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Coût total optimal par an</a:t>
                      </a:r>
                    </a:p>
                  </a:txBody>
                  <a:tcPr anchor="ctr">
                    <a:solidFill>
                      <a:srgbClr val="0C0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58308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Marianne" panose="02000000000000000000" pitchFamily="50" charset="0"/>
                        </a:rPr>
                        <a:t>Salaire des conseillers numériques </a:t>
                      </a:r>
                      <a:r>
                        <a:rPr lang="fr-FR" sz="1600" dirty="0">
                          <a:latin typeface="Marianne" panose="02000000000000000000" pitchFamily="50" charset="0"/>
                        </a:rPr>
                        <a:t>(sur la base d’un cout de 30k€ par 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120M€ pour 4000 postes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463828"/>
                  </a:ext>
                </a:extLst>
              </a:tr>
              <a:tr h="88365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Marianne" panose="02000000000000000000" pitchFamily="50" charset="0"/>
                        </a:rPr>
                        <a:t>Salaire des coordinateurs de conseillers et médiateurs </a:t>
                      </a:r>
                      <a:r>
                        <a:rPr lang="fr-FR" sz="1600" b="0" dirty="0">
                          <a:latin typeface="Marianne" panose="02000000000000000000" pitchFamily="50" charset="0"/>
                        </a:rPr>
                        <a:t>(sur la base d’un coût de 50k€ par an)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5M€ pour 100 coordinateurs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996864"/>
                  </a:ext>
                </a:extLst>
              </a:tr>
              <a:tr h="475816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SOUS-TOTAL – Salaires</a:t>
                      </a:r>
                    </a:p>
                  </a:txBody>
                  <a:tcPr anchor="ctr">
                    <a:solidFill>
                      <a:srgbClr val="615FE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600" b="0" i="0" u="none" strike="noStrike" cap="none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125M€</a:t>
                      </a:r>
                    </a:p>
                  </a:txBody>
                  <a:tcPr anchor="ctr">
                    <a:solidFill>
                      <a:srgbClr val="615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26040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Pilotage et outillage des conseillers, médiateurs, aidants : </a:t>
                      </a:r>
                      <a:r>
                        <a:rPr lang="fr-FR" sz="1600" i="1" dirty="0">
                          <a:latin typeface="Marianne" panose="02000000000000000000" pitchFamily="50" charset="0"/>
                        </a:rPr>
                        <a:t>Coop de la médiation numérique, Aidants Connect, Les Bases du Numérique d’intérêt général, Mon Suivi Social, Mon Inclusion Numérique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5M€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6119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Formation des conseillers, médiateurs et aidants numériques : </a:t>
                      </a:r>
                      <a:r>
                        <a:rPr lang="fr-FR" sz="1600" i="1" dirty="0">
                          <a:latin typeface="Marianne" panose="02000000000000000000" pitchFamily="50" charset="0"/>
                        </a:rPr>
                        <a:t>marché de formation des </a:t>
                      </a:r>
                      <a:r>
                        <a:rPr lang="fr-FR" sz="1600" i="1" dirty="0" err="1">
                          <a:latin typeface="Marianne" panose="02000000000000000000" pitchFamily="50" charset="0"/>
                        </a:rPr>
                        <a:t>Conum</a:t>
                      </a:r>
                      <a:r>
                        <a:rPr lang="fr-FR" sz="1600" i="1" dirty="0">
                          <a:latin typeface="Marianne" panose="02000000000000000000" pitchFamily="50" charset="0"/>
                        </a:rPr>
                        <a:t> (formation continue et </a:t>
                      </a:r>
                      <a:r>
                        <a:rPr lang="fr-FR" sz="1600" i="1" dirty="0" err="1">
                          <a:latin typeface="Marianne" panose="02000000000000000000" pitchFamily="50" charset="0"/>
                        </a:rPr>
                        <a:t>intiale</a:t>
                      </a:r>
                      <a:r>
                        <a:rPr lang="fr-FR" sz="1600" i="1" dirty="0">
                          <a:latin typeface="Marianne" panose="02000000000000000000" pitchFamily="50" charset="0"/>
                        </a:rPr>
                        <a:t>), crédits de formation AC/AN dans le cadre de FNE)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3M€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743256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Ingénierie pour accompagner les porteurs de projet et collectivités : </a:t>
                      </a:r>
                      <a:r>
                        <a:rPr lang="fr-FR" sz="1600" i="1" dirty="0">
                          <a:latin typeface="Marianne" panose="02000000000000000000" pitchFamily="50" charset="0"/>
                        </a:rPr>
                        <a:t>crédits FNE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2M€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651994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Frais de gestion et de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ianne" panose="02000000000000000000" pitchFamily="50" charset="0"/>
                        </a:rPr>
                        <a:t>3M€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263651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</a:rPr>
                        <a:t>SOUS TOTAL – Autres dépenses de la politique publique</a:t>
                      </a:r>
                    </a:p>
                  </a:txBody>
                  <a:tcPr anchor="ctr">
                    <a:solidFill>
                      <a:srgbClr val="615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</a:rPr>
                        <a:t>13M€</a:t>
                      </a:r>
                    </a:p>
                  </a:txBody>
                  <a:tcPr anchor="ctr">
                    <a:solidFill>
                      <a:srgbClr val="615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5204"/>
                  </a:ext>
                </a:extLst>
              </a:tr>
              <a:tr h="47581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</a:rPr>
                        <a:t>TOTAL – Coût de la politique publique</a:t>
                      </a:r>
                    </a:p>
                  </a:txBody>
                  <a:tcPr anchor="ctr">
                    <a:solidFill>
                      <a:srgbClr val="0C0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Marianne" panose="02000000000000000000" pitchFamily="50" charset="0"/>
                        </a:rPr>
                        <a:t>138M€</a:t>
                      </a:r>
                    </a:p>
                  </a:txBody>
                  <a:tcPr anchor="ctr">
                    <a:solidFill>
                      <a:srgbClr val="0C0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00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Comment répondre à cet enjeu financier ?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0;g2ca852a3e2c_0_200">
            <a:extLst>
              <a:ext uri="{FF2B5EF4-FFF2-40B4-BE49-F238E27FC236}">
                <a16:creationId xmlns:a16="http://schemas.microsoft.com/office/drawing/2014/main" id="{9DB4A7F0-245D-43FD-BE78-0BB04A56E6B8}"/>
              </a:ext>
            </a:extLst>
          </p:cNvPr>
          <p:cNvSpPr/>
          <p:nvPr/>
        </p:nvSpPr>
        <p:spPr bwMode="auto">
          <a:xfrm>
            <a:off x="1209124" y="1823417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Le programme Société Numérique est mandaté pour explorer la piste d’un fonds national pour le développement des usages numériques qui viendrait en complément de l’effort des collectivités locales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7EA0E6-6948-4DB8-8099-E59DF136DDFC}"/>
              </a:ext>
            </a:extLst>
          </p:cNvPr>
          <p:cNvSpPr txBox="1"/>
          <p:nvPr/>
        </p:nvSpPr>
        <p:spPr>
          <a:xfrm>
            <a:off x="6183784" y="3729092"/>
            <a:ext cx="9649072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C008B"/>
              </a:buClr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Ce fonds national serait abondé par une dotation budgétaire de l’Etat…</a:t>
            </a:r>
          </a:p>
          <a:p>
            <a:pPr>
              <a:spcAft>
                <a:spcPts val="600"/>
              </a:spcAft>
              <a:buClr>
                <a:srgbClr val="0C008B"/>
              </a:buClr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…Et complété par : 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Des fonds européens (Digital Europe, Horizon 2020, CERV)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Des RSE d’entreprise et fondations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Des acteurs publics avec l’ambition d’une politique publique interministérielle</a:t>
            </a:r>
          </a:p>
          <a:p>
            <a:pPr>
              <a:spcAft>
                <a:spcPts val="600"/>
              </a:spcAft>
            </a:pPr>
            <a:endParaRPr lang="fr-FR" sz="2000" b="1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Il permettrait :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Le financement d’une politique publique socle pour porter une ambition globale de médiation numérique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Des financement complémentaires dans une logique de projets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qui nécessiteraient de s’appuyer sur les acteurs terrains de l’inclusion numérique.</a:t>
            </a:r>
          </a:p>
          <a:p>
            <a:pPr>
              <a:spcAft>
                <a:spcPts val="600"/>
              </a:spcAft>
            </a:pPr>
            <a:endParaRPr lang="fr-FR" sz="2200" b="1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endParaRPr lang="fr-FR" sz="2200" b="1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endParaRPr lang="fr-FR" sz="2200" b="1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6A9148D-6352-441C-B57E-178674B797C4}"/>
              </a:ext>
            </a:extLst>
          </p:cNvPr>
          <p:cNvSpPr/>
          <p:nvPr/>
        </p:nvSpPr>
        <p:spPr>
          <a:xfrm>
            <a:off x="1221687" y="3886854"/>
            <a:ext cx="4246583" cy="1584176"/>
          </a:xfrm>
          <a:prstGeom prst="roundRect">
            <a:avLst/>
          </a:prstGeom>
          <a:solidFill>
            <a:srgbClr val="F5859B"/>
          </a:solidFill>
          <a:ln>
            <a:solidFill>
              <a:srgbClr val="F5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Marianne" panose="02000000000000000000" pitchFamily="50" charset="0"/>
              </a:rPr>
              <a:t>Engagement #2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– Constituer un fonds national pour financer la pérennisation des dispositifs d’inclusion numérique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43841-B4B7-4C11-9A26-DBECA9C9F064}"/>
              </a:ext>
            </a:extLst>
          </p:cNvPr>
          <p:cNvSpPr/>
          <p:nvPr/>
        </p:nvSpPr>
        <p:spPr>
          <a:xfrm>
            <a:off x="1381870" y="5868400"/>
            <a:ext cx="40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chemeClr val="tx1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solidFill>
                  <a:schemeClr val="tx1"/>
                </a:solidFill>
                <a:highlight>
                  <a:srgbClr val="FFFF00"/>
                </a:highlight>
                <a:latin typeface="Marianne" panose="02000000000000000000" pitchFamily="50" charset="0"/>
                <a:sym typeface="Wingdings" panose="05000000000000000000" pitchFamily="2" charset="2"/>
              </a:rPr>
              <a:t>En cours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 : des entretiens avec les parties prenantes et les potentiels financeurs pour évaluer la faisabilité et les besoins.</a:t>
            </a:r>
            <a:endParaRPr lang="fr-FR" sz="1600" b="1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0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b388e593c_0_561"/>
          <p:cNvSpPr/>
          <p:nvPr/>
        </p:nvSpPr>
        <p:spPr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b="1" dirty="0">
                <a:solidFill>
                  <a:srgbClr val="0C008B"/>
                </a:solidFill>
                <a:latin typeface="Marianne Medium" panose="02000000000000000000" pitchFamily="50" charset="0"/>
                <a:sym typeface="Calibri"/>
              </a:rPr>
              <a:t>Comment répondre à cet enjeu budgétaire et financier ?</a:t>
            </a:r>
            <a:endParaRPr sz="4000" b="1" dirty="0">
              <a:solidFill>
                <a:srgbClr val="0C008B"/>
              </a:solidFill>
              <a:latin typeface="Marianne Medium" panose="02000000000000000000" pitchFamily="50" charset="0"/>
              <a:sym typeface="Calibri"/>
            </a:endParaRPr>
          </a:p>
        </p:txBody>
      </p:sp>
      <p:grpSp>
        <p:nvGrpSpPr>
          <p:cNvPr id="2" name="Google Shape;92;p1">
            <a:extLst>
              <a:ext uri="{FF2B5EF4-FFF2-40B4-BE49-F238E27FC236}">
                <a16:creationId xmlns:a16="http://schemas.microsoft.com/office/drawing/2014/main" id="{5A87CACE-0318-9AF3-F43E-8FADFDC1E9DF}"/>
              </a:ext>
            </a:extLst>
          </p:cNvPr>
          <p:cNvGrpSpPr/>
          <p:nvPr/>
        </p:nvGrpSpPr>
        <p:grpSpPr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3" name="Google Shape;93;p1">
              <a:extLst>
                <a:ext uri="{FF2B5EF4-FFF2-40B4-BE49-F238E27FC236}">
                  <a16:creationId xmlns:a16="http://schemas.microsoft.com/office/drawing/2014/main" id="{44650BFB-6498-5E71-FCB0-ED230064ED41}"/>
                </a:ext>
              </a:extLst>
            </p:cNvPr>
            <p:cNvSpPr/>
            <p:nvPr/>
          </p:nvSpPr>
          <p:spPr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4;p1">
              <a:extLst>
                <a:ext uri="{FF2B5EF4-FFF2-40B4-BE49-F238E27FC236}">
                  <a16:creationId xmlns:a16="http://schemas.microsoft.com/office/drawing/2014/main" id="{3BDBE137-03E4-3D38-FAB6-A9EF85AFF323}"/>
                </a:ext>
              </a:extLst>
            </p:cNvPr>
            <p:cNvSpPr/>
            <p:nvPr/>
          </p:nvSpPr>
          <p:spPr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592D3FA-AA0F-C861-FD1B-D5C3897FCDA1}"/>
              </a:ext>
            </a:extLst>
          </p:cNvPr>
          <p:cNvSpPr/>
          <p:nvPr/>
        </p:nvSpPr>
        <p:spPr>
          <a:xfrm>
            <a:off x="525827" y="8053986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0;g2ca852a3e2c_0_200">
            <a:extLst>
              <a:ext uri="{FF2B5EF4-FFF2-40B4-BE49-F238E27FC236}">
                <a16:creationId xmlns:a16="http://schemas.microsoft.com/office/drawing/2014/main" id="{9DB4A7F0-245D-43FD-BE78-0BB04A56E6B8}"/>
              </a:ext>
            </a:extLst>
          </p:cNvPr>
          <p:cNvSpPr/>
          <p:nvPr/>
        </p:nvSpPr>
        <p:spPr bwMode="auto">
          <a:xfrm>
            <a:off x="1209124" y="2051720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Les réflexions à poursuivre avec vous et à l’échelon local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7EA0E6-6948-4DB8-8099-E59DF136DDFC}"/>
              </a:ext>
            </a:extLst>
          </p:cNvPr>
          <p:cNvSpPr txBox="1"/>
          <p:nvPr/>
        </p:nvSpPr>
        <p:spPr>
          <a:xfrm>
            <a:off x="639168" y="3216736"/>
            <a:ext cx="47460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Hybridation des recettes </a:t>
            </a:r>
            <a:r>
              <a:rPr lang="fr-FR" sz="20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via de la subvention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Décliner les réflexions du fonds nationale sur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des fonds locaux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, en lien avec les antennes locales des opérateurs publics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Aller chercher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 des financements européens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 (FEDER, FSE+, fonds non-structurels…)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Solliciter des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financements en ingénierie 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via la CDC et l’ANCT (pour les EPCI et les communes)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4A0B4F-56DC-4567-8E5B-CF50B2C3D0CE}"/>
              </a:ext>
            </a:extLst>
          </p:cNvPr>
          <p:cNvSpPr txBox="1"/>
          <p:nvPr/>
        </p:nvSpPr>
        <p:spPr>
          <a:xfrm>
            <a:off x="5740889" y="3193122"/>
            <a:ext cx="4746073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Hybridation des recettes </a:t>
            </a:r>
            <a:r>
              <a:rPr lang="fr-FR" sz="20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via de la prestation</a:t>
            </a:r>
          </a:p>
          <a:p>
            <a:pPr>
              <a:spcAft>
                <a:spcPts val="600"/>
              </a:spcAft>
            </a:pPr>
            <a:endParaRPr lang="fr-FR" sz="2000" b="1" dirty="0">
              <a:solidFill>
                <a:srgbClr val="0C008B"/>
              </a:solidFill>
              <a:highlight>
                <a:srgbClr val="FFFF00"/>
              </a:highlight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Evaluer l’opportunité de prestations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de sensibilisation et de médiation 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en entreprises ou auprès de publics cibles (ex : demandeurs d’emploi)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Evaluer l’opportunité de prestations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de formations 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en entreprises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Positionner les médiateurs numériques sur des actions de déploiement des outils et certifications </a:t>
            </a:r>
            <a:r>
              <a:rPr lang="fr-FR" sz="2000" dirty="0" err="1">
                <a:solidFill>
                  <a:srgbClr val="0C008B"/>
                </a:solidFill>
                <a:latin typeface="Marianne" panose="02000000000000000000" pitchFamily="50" charset="0"/>
              </a:rPr>
              <a:t>Pix</a:t>
            </a: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endParaRPr lang="fr-FR" sz="2000" b="1" dirty="0">
              <a:solidFill>
                <a:srgbClr val="0C008B"/>
              </a:solidFill>
              <a:highlight>
                <a:srgbClr val="FFFF00"/>
              </a:highlight>
              <a:latin typeface="Marianne" panose="020000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F0CEFF-EC25-43F0-80A1-CCDD816127AB}"/>
              </a:ext>
            </a:extLst>
          </p:cNvPr>
          <p:cNvSpPr txBox="1"/>
          <p:nvPr/>
        </p:nvSpPr>
        <p:spPr>
          <a:xfrm>
            <a:off x="10864304" y="3193122"/>
            <a:ext cx="47460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Mutualisation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 et limitation des dépenses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Positionner les médiateurs numériques employés au sein des collectivités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comme ressource interne support 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et capable de former leurs collègues 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Développer </a:t>
            </a:r>
            <a:r>
              <a:rPr lang="fr-FR" sz="2000" b="1" dirty="0">
                <a:solidFill>
                  <a:srgbClr val="0C008B"/>
                </a:solidFill>
                <a:latin typeface="Marianne" panose="02000000000000000000" pitchFamily="50" charset="0"/>
              </a:rPr>
              <a:t>les postes d’insertion (SIAE, adultes-relais, PEC) </a:t>
            </a:r>
            <a:r>
              <a:rPr lang="fr-FR" sz="2000" dirty="0">
                <a:solidFill>
                  <a:srgbClr val="0C008B"/>
                </a:solidFill>
                <a:latin typeface="Marianne" panose="02000000000000000000" pitchFamily="50" charset="0"/>
              </a:rPr>
              <a:t>réalisant des missions d’accompagnement des publics</a:t>
            </a: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endParaRPr lang="fr-FR" sz="2000" b="1" dirty="0">
              <a:solidFill>
                <a:srgbClr val="0C008B"/>
              </a:solidFill>
              <a:highlight>
                <a:srgbClr val="FFFF00"/>
              </a:highlight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B0B958A-C757-42BF-A585-35C1A8FFE5E3}"/>
              </a:ext>
            </a:extLst>
          </p:cNvPr>
          <p:cNvCxnSpPr/>
          <p:nvPr/>
        </p:nvCxnSpPr>
        <p:spPr>
          <a:xfrm>
            <a:off x="5385241" y="3216736"/>
            <a:ext cx="0" cy="53157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B1C2240-3D99-4093-8919-77A0DCDED365}"/>
              </a:ext>
            </a:extLst>
          </p:cNvPr>
          <p:cNvCxnSpPr/>
          <p:nvPr/>
        </p:nvCxnSpPr>
        <p:spPr>
          <a:xfrm>
            <a:off x="10576272" y="3203848"/>
            <a:ext cx="0" cy="53157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5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 bwMode="auto">
          <a:xfrm>
            <a:off x="1679606" y="588774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/>
              </a:rPr>
              <a:t>L’équipe du Programme Société Numérique</a:t>
            </a:r>
            <a:endParaRPr sz="4000" b="1" i="0" u="none" strike="noStrike" cap="none" dirty="0">
              <a:solidFill>
                <a:srgbClr val="0C008B"/>
              </a:solidFill>
              <a:latin typeface="Marianne"/>
            </a:endParaRPr>
          </a:p>
        </p:txBody>
      </p:sp>
      <p:grpSp>
        <p:nvGrpSpPr>
          <p:cNvPr id="79" name="Google Shape;79;p8"/>
          <p:cNvGrpSpPr/>
          <p:nvPr/>
        </p:nvGrpSpPr>
        <p:grpSpPr bwMode="auto">
          <a:xfrm>
            <a:off x="350995" y="607416"/>
            <a:ext cx="1030875" cy="1090489"/>
            <a:chOff x="845064" y="548305"/>
            <a:chExt cx="1302672" cy="1378004"/>
          </a:xfrm>
        </p:grpSpPr>
        <p:sp>
          <p:nvSpPr>
            <p:cNvPr id="80" name="Google Shape;80;p8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4" name="ZoneTexte 23"/>
          <p:cNvSpPr txBox="1"/>
          <p:nvPr/>
        </p:nvSpPr>
        <p:spPr bwMode="auto">
          <a:xfrm>
            <a:off x="898204" y="2555776"/>
            <a:ext cx="15243074" cy="54472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 marL="285750" indent="-285750">
              <a:buFont typeface="Police système Courant"/>
              <a:buChar char="⭐️"/>
              <a:defRPr sz="1200">
                <a:latin typeface="Times New Roman"/>
                <a:cs typeface="Times New Roman"/>
              </a:defRPr>
            </a:lvl1pPr>
            <a:lvl2pPr marL="742950" lvl="1" indent="-285750">
              <a:buFont typeface="Police système Courant"/>
              <a:buChar char="⭐️"/>
              <a:defRPr sz="1200">
                <a:latin typeface="Times New Roman"/>
                <a:cs typeface="Times New Roman"/>
              </a:defRPr>
            </a:lvl2pPr>
          </a:lstStyle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Léa GISLAIS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Co-directrice</a:t>
            </a:r>
            <a:endParaRPr sz="1800" dirty="0">
              <a:latin typeface="Marianne" panose="02000000000000000000" pitchFamily="50" charset="0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Marine JOUAN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Co-directrice</a:t>
            </a: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Julia HERRIOT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Partenariats et relations institutionnelles</a:t>
            </a:r>
            <a:endParaRPr sz="1800" dirty="0">
              <a:latin typeface="Marianne" panose="02000000000000000000" pitchFamily="50" charset="0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Ferdinand RAUTUREAU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Territorialisation et pilotage du dispositif Conseiller numérique, Mon Inclusion Numérique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Estelle PATAT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Numérique en Commun[s], Hubs pour un numérique inclusif, Aidants Connect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Thomas MACALUSO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Études, évaluation et plaidoyer</a:t>
            </a: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Alexandre MARTINEZ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Numérique en Commun[s], financement et Europe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Louise GUILLET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Animation des communautés : dispositif Conseiller Numérique, Hubs pour un numérique inclusif, gouvernances FNE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Félix RIOUSSE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Formation et filière professionnelle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Manon GALLE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, Référente outillage, Coop de la médiation numérique et Les Bases du numérique d’intérêt général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r-FR"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chemeClr val="tx1"/>
                </a:solidFill>
                <a:latin typeface="Marianne" panose="02000000000000000000" pitchFamily="50" charset="0"/>
                <a:cs typeface="Arial"/>
              </a:rPr>
              <a:t>Avec les équipes de la Coop de la médiation numérique, des Bases du numérique d’intérêt général, d’Aidants Connect et de Mon Inclusion Numérique / Entrepôt de données de l’inclusion numérique</a:t>
            </a:r>
            <a:endParaRPr sz="1800" dirty="0">
              <a:solidFill>
                <a:schemeClr val="tx1"/>
              </a:solidFill>
              <a:latin typeface="Marianne" panose="02000000000000000000" pitchFamily="50" charset="0"/>
              <a:cs typeface="Arial"/>
            </a:endParaRPr>
          </a:p>
        </p:txBody>
      </p:sp>
      <p:sp>
        <p:nvSpPr>
          <p:cNvPr id="7" name="Google Shape;370;g2ca852a3e2c_0_200">
            <a:extLst>
              <a:ext uri="{FF2B5EF4-FFF2-40B4-BE49-F238E27FC236}">
                <a16:creationId xmlns:a16="http://schemas.microsoft.com/office/drawing/2014/main" id="{E557A3F4-6299-445C-81F0-2968BF026522}"/>
              </a:ext>
            </a:extLst>
          </p:cNvPr>
          <p:cNvSpPr/>
          <p:nvPr/>
        </p:nvSpPr>
        <p:spPr bwMode="auto">
          <a:xfrm>
            <a:off x="1118338" y="1737024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Composée de 10 personnes et avec le support « d’équipes produits »</a:t>
            </a:r>
            <a:endParaRPr sz="3000" b="1" dirty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E5AC77C3-B98E-4E07-B3F3-EAFE7549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18698" y="461761"/>
            <a:ext cx="2500475" cy="10652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0" y="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2" y="3095014"/>
            <a:ext cx="14547847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6000" b="1" dirty="0">
                <a:solidFill>
                  <a:srgbClr val="0C008B"/>
                </a:solidFill>
                <a:latin typeface="Marianne"/>
              </a:rPr>
              <a:t>Objectifs, enjeux et programme de la journée</a:t>
            </a:r>
            <a:endParaRPr lang="fr-FR" sz="6000" dirty="0">
              <a:latin typeface="Marianne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latin typeface="Marianne" panose="02000000000000000000" pitchFamily="50" charset="0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52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800" y="252362"/>
            <a:ext cx="2598711" cy="1868906"/>
          </a:xfrm>
          <a:prstGeom prst="rect">
            <a:avLst/>
          </a:prstGeom>
        </p:spPr>
      </p:pic>
      <p:sp>
        <p:nvSpPr>
          <p:cNvPr id="10" name="Google Shape;369;g2ca852a3e2c_0_200"/>
          <p:cNvSpPr/>
          <p:nvPr/>
        </p:nvSpPr>
        <p:spPr bwMode="auto">
          <a:xfrm>
            <a:off x="3284586" y="941809"/>
            <a:ext cx="11396142" cy="116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/>
              </a:rPr>
              <a:t>Déroulé et ambition de la journée</a:t>
            </a:r>
            <a:endParaRPr sz="4000" b="1" dirty="0">
              <a:solidFill>
                <a:srgbClr val="0C008B"/>
              </a:solidFill>
              <a:latin typeface="Marianne"/>
            </a:endParaRPr>
          </a:p>
        </p:txBody>
      </p:sp>
      <p:sp>
        <p:nvSpPr>
          <p:cNvPr id="5" name="Google Shape;91;p1"/>
          <p:cNvSpPr/>
          <p:nvPr/>
        </p:nvSpPr>
        <p:spPr bwMode="auto">
          <a:xfrm>
            <a:off x="420800" y="7632578"/>
            <a:ext cx="897777" cy="81446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3CC3CC-2B86-410D-8946-B71FD8F0E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836" y="3275856"/>
            <a:ext cx="8468364" cy="4900164"/>
          </a:xfrm>
          <a:prstGeom prst="rect">
            <a:avLst/>
          </a:prstGeom>
        </p:spPr>
      </p:pic>
      <p:sp>
        <p:nvSpPr>
          <p:cNvPr id="8" name="Google Shape;370;g2ca852a3e2c_0_200">
            <a:extLst>
              <a:ext uri="{FF2B5EF4-FFF2-40B4-BE49-F238E27FC236}">
                <a16:creationId xmlns:a16="http://schemas.microsoft.com/office/drawing/2014/main" id="{1BF5AF33-C65C-47BB-AEA1-4B482782E040}"/>
              </a:ext>
            </a:extLst>
          </p:cNvPr>
          <p:cNvSpPr/>
          <p:nvPr/>
        </p:nvSpPr>
        <p:spPr bwMode="auto">
          <a:xfrm>
            <a:off x="1575272" y="3239614"/>
            <a:ext cx="5046668" cy="558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0C008B"/>
              </a:buClr>
              <a:buSzPts val="1100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Renouveler l’ambition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 autour de la territorialisation de la politique d’inclusion numérique</a:t>
            </a:r>
          </a:p>
          <a:p>
            <a:pPr marL="285750" indent="-285750">
              <a:spcAft>
                <a:spcPts val="600"/>
              </a:spcAft>
              <a:buClr>
                <a:srgbClr val="0C008B"/>
              </a:buClr>
              <a:buSzPts val="1100"/>
              <a:buFont typeface="Wingdings" panose="05000000000000000000" pitchFamily="2" charset="2"/>
              <a:buChar char="à"/>
              <a:defRPr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>
              <a:spcAft>
                <a:spcPts val="600"/>
              </a:spcAft>
              <a:buClr>
                <a:srgbClr val="0C008B"/>
              </a:buClr>
              <a:buSzPts val="1100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Proposer aux gouvernances FNE et aux parties prenantes </a:t>
            </a:r>
            <a:r>
              <a:rPr lang="fr-FR" sz="1800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</a:rPr>
              <a:t>un espace d’échange sur des problématiques communes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 : </a:t>
            </a:r>
          </a:p>
          <a:p>
            <a:pPr marL="342900" lvl="1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Financer ses actions dans la durée</a:t>
            </a:r>
          </a:p>
          <a:p>
            <a:pPr marL="342900" lvl="1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Poursuivre la formation des professionnels</a:t>
            </a:r>
          </a:p>
          <a:p>
            <a:pPr marL="342900" lvl="1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Articuler des dispositifs et organiser une filière</a:t>
            </a:r>
          </a:p>
          <a:p>
            <a:pPr marL="342900" lvl="1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Outiller le secteur et piloter par la donnée</a:t>
            </a:r>
          </a:p>
          <a:p>
            <a:pPr marL="342900" lvl="1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lvl="1">
              <a:spcAft>
                <a:spcPts val="600"/>
              </a:spcAft>
              <a:buClrTx/>
              <a:buSzPct val="100000"/>
              <a:defRPr/>
            </a:pP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rgbClr val="0C008B"/>
                </a:solidFill>
                <a:highlight>
                  <a:srgbClr val="FFFF00"/>
                </a:highlight>
                <a:latin typeface="Marianne" panose="02000000000000000000" pitchFamily="50" charset="0"/>
                <a:sym typeface="Wingdings" panose="05000000000000000000" pitchFamily="2" charset="2"/>
              </a:rPr>
              <a:t>Répondre à vos questions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 à l’issue de cette journée lors d’une plénière de clôture interactive</a:t>
            </a: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342900" indent="-342900">
              <a:spcAft>
                <a:spcPts val="600"/>
              </a:spcAft>
              <a:buClr>
                <a:srgbClr val="0C008B"/>
              </a:buClr>
              <a:buSzPts val="1100"/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Google Shape;370;g2ca852a3e2c_0_200">
            <a:extLst>
              <a:ext uri="{FF2B5EF4-FFF2-40B4-BE49-F238E27FC236}">
                <a16:creationId xmlns:a16="http://schemas.microsoft.com/office/drawing/2014/main" id="{67FF8B00-232B-46D7-B4EA-0C9BA49F5D97}"/>
              </a:ext>
            </a:extLst>
          </p:cNvPr>
          <p:cNvSpPr/>
          <p:nvPr/>
        </p:nvSpPr>
        <p:spPr bwMode="auto">
          <a:xfrm>
            <a:off x="1209124" y="2051720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Une journée pour renforcer la dynamique collective autour de France Numérique Ensemble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800" y="252362"/>
            <a:ext cx="2598711" cy="1868906"/>
          </a:xfrm>
          <a:prstGeom prst="rect">
            <a:avLst/>
          </a:prstGeom>
        </p:spPr>
      </p:pic>
      <p:sp>
        <p:nvSpPr>
          <p:cNvPr id="10" name="Google Shape;369;g2ca852a3e2c_0_200"/>
          <p:cNvSpPr/>
          <p:nvPr/>
        </p:nvSpPr>
        <p:spPr bwMode="auto">
          <a:xfrm>
            <a:off x="3284586" y="941809"/>
            <a:ext cx="11396142" cy="116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/>
              </a:rPr>
              <a:t>Détail des ateliers</a:t>
            </a:r>
            <a:endParaRPr sz="4000" b="1" dirty="0">
              <a:solidFill>
                <a:srgbClr val="0C008B"/>
              </a:solidFill>
              <a:latin typeface="Marianne"/>
            </a:endParaRPr>
          </a:p>
        </p:txBody>
      </p:sp>
      <p:sp>
        <p:nvSpPr>
          <p:cNvPr id="5" name="Google Shape;91;p1"/>
          <p:cNvSpPr/>
          <p:nvPr/>
        </p:nvSpPr>
        <p:spPr bwMode="auto">
          <a:xfrm>
            <a:off x="420800" y="7632578"/>
            <a:ext cx="897777" cy="81446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9E0963-2B91-491C-AE75-A4834C86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420" y="1892574"/>
            <a:ext cx="10441160" cy="70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9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800" y="252362"/>
            <a:ext cx="2598711" cy="1868906"/>
          </a:xfrm>
          <a:prstGeom prst="rect">
            <a:avLst/>
          </a:prstGeom>
        </p:spPr>
      </p:pic>
      <p:sp>
        <p:nvSpPr>
          <p:cNvPr id="10" name="Google Shape;369;g2ca852a3e2c_0_200"/>
          <p:cNvSpPr/>
          <p:nvPr/>
        </p:nvSpPr>
        <p:spPr bwMode="auto">
          <a:xfrm>
            <a:off x="3284586" y="941809"/>
            <a:ext cx="11396142" cy="116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/>
              </a:rPr>
              <a:t>Détail des ateliers</a:t>
            </a:r>
            <a:endParaRPr sz="4000" b="1" dirty="0">
              <a:solidFill>
                <a:srgbClr val="0C008B"/>
              </a:solidFill>
              <a:latin typeface="Marianne"/>
            </a:endParaRPr>
          </a:p>
        </p:txBody>
      </p:sp>
      <p:sp>
        <p:nvSpPr>
          <p:cNvPr id="5" name="Google Shape;91;p1"/>
          <p:cNvSpPr/>
          <p:nvPr/>
        </p:nvSpPr>
        <p:spPr bwMode="auto">
          <a:xfrm>
            <a:off x="420800" y="7632578"/>
            <a:ext cx="897777" cy="81446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E07946-0875-4C8A-AD75-683EF729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511" y="1835696"/>
            <a:ext cx="10086480" cy="71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370;g2ca852a3e2c_0_200"/>
          <p:cNvSpPr/>
          <p:nvPr/>
        </p:nvSpPr>
        <p:spPr bwMode="auto">
          <a:xfrm>
            <a:off x="1431256" y="600164"/>
            <a:ext cx="150480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 Medium"/>
                <a:ea typeface="Calibri"/>
                <a:cs typeface="Calibri"/>
              </a:rPr>
              <a:t>La démarche Numérique en Commun[s]</a:t>
            </a:r>
            <a:endParaRPr sz="4000" b="1" dirty="0">
              <a:solidFill>
                <a:srgbClr val="000091"/>
              </a:solidFill>
              <a:latin typeface="Marianne Medium"/>
              <a:ea typeface="Calibri"/>
              <a:cs typeface="Calibri"/>
            </a:endParaRPr>
          </a:p>
        </p:txBody>
      </p:sp>
      <p:sp>
        <p:nvSpPr>
          <p:cNvPr id="15" name="Google Shape;373;g2ca852a3e2c_0_200"/>
          <p:cNvSpPr/>
          <p:nvPr/>
        </p:nvSpPr>
        <p:spPr bwMode="auto">
          <a:xfrm rot="5029766">
            <a:off x="482142" y="707974"/>
            <a:ext cx="622699" cy="59558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 : coins arrondis 2"/>
          <p:cNvSpPr/>
          <p:nvPr/>
        </p:nvSpPr>
        <p:spPr bwMode="auto">
          <a:xfrm>
            <a:off x="976535" y="2806752"/>
            <a:ext cx="14693454" cy="901152"/>
          </a:xfrm>
          <a:prstGeom prst="roundRect">
            <a:avLst>
              <a:gd name="adj" fmla="val 16667"/>
            </a:avLst>
          </a:prstGeom>
          <a:solidFill>
            <a:srgbClr val="D2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000" b="1" dirty="0">
                <a:solidFill>
                  <a:srgbClr val="000091"/>
                </a:solidFill>
                <a:latin typeface="Marianne"/>
              </a:rPr>
              <a:t>Numérique en Commun[s] </a:t>
            </a:r>
            <a:r>
              <a:rPr lang="fr-FR" sz="2000" dirty="0">
                <a:solidFill>
                  <a:srgbClr val="000091"/>
                </a:solidFill>
                <a:latin typeface="Marianne"/>
              </a:rPr>
              <a:t>est bien plus qu’un événement. C’est une démarche collective et partagée entre tous les acteurs du numérique d’intérêt général pour défendre un numérique émancipateur !</a:t>
            </a:r>
            <a:endParaRPr lang="fr-FR" sz="1200" dirty="0"/>
          </a:p>
        </p:txBody>
      </p:sp>
      <p:sp>
        <p:nvSpPr>
          <p:cNvPr id="12" name="Google Shape;373;g2ca852a3e2c_0_200"/>
          <p:cNvSpPr/>
          <p:nvPr/>
        </p:nvSpPr>
        <p:spPr bwMode="auto">
          <a:xfrm rot="16199998">
            <a:off x="15363152" y="8233211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16432" y="4178976"/>
            <a:ext cx="2150974" cy="2150974"/>
          </a:xfrm>
          <a:prstGeom prst="rect">
            <a:avLst/>
          </a:prstGeom>
        </p:spPr>
      </p:pic>
      <p:sp>
        <p:nvSpPr>
          <p:cNvPr id="17" name="Google Shape;370;g2ca852a3e2c_0_200">
            <a:extLst>
              <a:ext uri="{FF2B5EF4-FFF2-40B4-BE49-F238E27FC236}">
                <a16:creationId xmlns:a16="http://schemas.microsoft.com/office/drawing/2014/main" id="{82BB500F-4CFF-4521-9DD0-82C9C9DF757E}"/>
              </a:ext>
            </a:extLst>
          </p:cNvPr>
          <p:cNvSpPr/>
          <p:nvPr/>
        </p:nvSpPr>
        <p:spPr bwMode="auto">
          <a:xfrm>
            <a:off x="1212177" y="1568828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cs typeface="Calibri"/>
              </a:rPr>
              <a:t>Le off FNE s’inscrit dans le grand rassemblement de NEC 2025 les 29-30/10 et dans une démarche et ambition plus globale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0A73AE-FEB9-47DF-926F-2B2D8DBB9C4F}"/>
              </a:ext>
            </a:extLst>
          </p:cNvPr>
          <p:cNvSpPr/>
          <p:nvPr/>
        </p:nvSpPr>
        <p:spPr>
          <a:xfrm>
            <a:off x="1123022" y="4125139"/>
            <a:ext cx="729300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50" charset="0"/>
              </a:rPr>
              <a:t>100 formats et 290 intervenants au NEC national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avec un parcours pour « accompagner l’autonomie numérique des publics » notamment pour les acteurs de la médiation et de l’éducation au numérique</a:t>
            </a: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50" charset="0"/>
              </a:rPr>
              <a:t>4 off simultanés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la veille de NEC </a:t>
            </a: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50" charset="0"/>
              </a:rPr>
              <a:t>30 partenaires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, représentants de l’Etat, des collectivités ou de la société civile qui soutiennent la démarche et les valeurs de NEC</a:t>
            </a: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50" charset="0"/>
              </a:rPr>
              <a:t>102 NEC locaux organisés depuis 2020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 dont 26 organisés en 2025</a:t>
            </a: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C008B"/>
              </a:solidFill>
              <a:latin typeface="Marianne" panose="02000000000000000000" pitchFamily="50" charset="0"/>
            </a:endParaRPr>
          </a:p>
          <a:p>
            <a:pPr marL="285750" indent="-285750">
              <a:buClr>
                <a:srgbClr val="0C008B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C008B"/>
                </a:solidFill>
                <a:latin typeface="Marianne" panose="02000000000000000000" pitchFamily="50" charset="0"/>
              </a:rPr>
              <a:t>6 numéros de la Revue NEC </a:t>
            </a:r>
            <a:r>
              <a:rPr lang="fr-FR" sz="1800" dirty="0">
                <a:solidFill>
                  <a:srgbClr val="0C008B"/>
                </a:solidFill>
                <a:latin typeface="Marianne" panose="02000000000000000000" pitchFamily="50" charset="0"/>
              </a:rPr>
              <a:t>dont le dernier « Intelligences artificielles et médiations » disponible sur le comptoir de NEC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77FE1B-0715-48C1-9B63-D24EBDD37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112" y="4227438"/>
            <a:ext cx="2714963" cy="21815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A17B6AA-DB9D-46E9-B734-52CBF3EA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112" y="6495018"/>
            <a:ext cx="5955970" cy="21556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-4513" y="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2" y="3095014"/>
            <a:ext cx="14547847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6000" b="1" dirty="0">
                <a:solidFill>
                  <a:srgbClr val="0C008B"/>
                </a:solidFill>
                <a:latin typeface="Marianne"/>
              </a:rPr>
              <a:t>Merci pour votre attention</a:t>
            </a:r>
            <a:endParaRPr lang="fr-FR" sz="6000" dirty="0">
              <a:latin typeface="Marianne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latin typeface="Marianne" panose="02000000000000000000" pitchFamily="50" charset="0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370;g2ca852a3e2c_0_200"/>
          <p:cNvSpPr/>
          <p:nvPr/>
        </p:nvSpPr>
        <p:spPr bwMode="auto">
          <a:xfrm>
            <a:off x="1450573" y="616676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4000" b="1" dirty="0">
                <a:solidFill>
                  <a:srgbClr val="000091"/>
                </a:solidFill>
                <a:latin typeface="Marianne"/>
                <a:ea typeface="Calibri"/>
                <a:cs typeface="Calibri"/>
              </a:rPr>
              <a:t>Notre cadre d’action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lang="fr-FR" sz="4000" b="1" dirty="0">
              <a:solidFill>
                <a:srgbClr val="000091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14" name="Google Shape;373;g2ca852a3e2c_0_200"/>
          <p:cNvSpPr/>
          <p:nvPr/>
        </p:nvSpPr>
        <p:spPr bwMode="auto">
          <a:xfrm rot="5029789">
            <a:off x="482143" y="793420"/>
            <a:ext cx="622700" cy="595581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585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6" name="Google Shape;92;p1"/>
          <p:cNvGrpSpPr/>
          <p:nvPr/>
        </p:nvGrpSpPr>
        <p:grpSpPr bwMode="auto"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17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83007203" name="Image 18300720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438149" cy="304799"/>
          </a:xfrm>
          <a:prstGeom prst="rect">
            <a:avLst/>
          </a:prstGeom>
        </p:spPr>
      </p:pic>
      <p:pic>
        <p:nvPicPr>
          <p:cNvPr id="164319543" name="Image 1643195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76349" cy="3714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809E5A4-210C-4BA5-A111-03A6B786319A}"/>
              </a:ext>
            </a:extLst>
          </p:cNvPr>
          <p:cNvGrpSpPr/>
          <p:nvPr/>
        </p:nvGrpSpPr>
        <p:grpSpPr>
          <a:xfrm>
            <a:off x="1118338" y="2555776"/>
            <a:ext cx="14128097" cy="6422124"/>
            <a:chOff x="1118338" y="1912944"/>
            <a:chExt cx="14128097" cy="6638826"/>
          </a:xfrm>
        </p:grpSpPr>
        <p:sp>
          <p:nvSpPr>
            <p:cNvPr id="15" name="Google Shape;369;g2ca852a3e2c_0_200"/>
            <p:cNvSpPr/>
            <p:nvPr/>
          </p:nvSpPr>
          <p:spPr bwMode="auto">
            <a:xfrm>
              <a:off x="1118338" y="7904968"/>
              <a:ext cx="13980835" cy="626033"/>
            </a:xfrm>
            <a:prstGeom prst="rect">
              <a:avLst/>
            </a:prstGeom>
            <a:solidFill>
              <a:srgbClr val="000091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graphicFrame>
          <p:nvGraphicFramePr>
            <p:cNvPr id="367" name="Google Shape;367;g2ca852a3e2c_0_20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8197345"/>
                </p:ext>
              </p:extLst>
            </p:nvPr>
          </p:nvGraphicFramePr>
          <p:xfrm>
            <a:off x="8247380" y="1928134"/>
            <a:ext cx="3532250" cy="5644098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5322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307150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chemeClr val="dk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Axe 3 : </a:t>
                        </a:r>
                        <a:r>
                          <a:rPr lang="fr-FR" sz="1400" b="1" u="none" strike="noStrike" cap="none">
                            <a:latin typeface="Marianne"/>
                            <a:ea typeface="Calibri"/>
                            <a:cs typeface="Calibri"/>
                          </a:rPr>
                          <a:t>Soutenir les acteurs du secteur dans leurs travaux de structuration de la filière et renforcer l'adéquation des formations aux réalités opérationnelles</a:t>
                        </a:r>
                        <a:endParaRPr sz="1400" b="1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CCCCCC"/>
                        </a:solidFill>
                      </a:lnL>
                      <a:lnR w="9525" algn="ctr">
                        <a:solidFill>
                          <a:srgbClr val="CCCCCC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CCCCCC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84866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#9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Structurer un comité de filière associant l’ensemble des acteurs de la médiation numérique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#10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Labelliser les lieux d’accueil des publics déployant des pratiques et des compétences à destination des publics éloignés du numérique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#11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Développer la formation continue des Conseillers numériques pour adapter leurs compétences à leurs réalités opérationnelles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798800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#12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Améliorer la reconnaissance du statut d’aidant professionnel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375" name="Google Shape;375;g2ca852a3e2c_0_20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0447563"/>
                </p:ext>
              </p:extLst>
            </p:nvPr>
          </p:nvGraphicFramePr>
          <p:xfrm>
            <a:off x="1146730" y="1928134"/>
            <a:ext cx="2920875" cy="5135997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29208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51887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latin typeface="Marianne"/>
                            <a:ea typeface="Calibri"/>
                            <a:cs typeface="Calibri"/>
                          </a:rPr>
                          <a:t>Axe 1 : Territorialiser la politique d’inclusion numérique et accompagner les acteurs locaux par la mobilisation d’un fonds d'ingénierie dédiée</a:t>
                        </a:r>
                        <a:endParaRPr sz="1400" b="1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CCCCCC"/>
                        </a:solidFill>
                      </a:lnL>
                      <a:lnR w="9525" algn="ctr">
                        <a:solidFill>
                          <a:srgbClr val="CCCCCC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CCCCCC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Identifier, dans les territoires, les collectivités ou leurs groupements porteurs des gouvernances et feuilles de route territoriales d’inclusion numérique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#2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Constituer un fonds national pour financer la pérennisation des dispositifs d’inclusion numérique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#3 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Instituer, à l’échelle nationale, une coordination interministérielle et partenariale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76" name="Google Shape;376;g2ca852a3e2c_0_20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8529740"/>
                </p:ext>
              </p:extLst>
            </p:nvPr>
          </p:nvGraphicFramePr>
          <p:xfrm>
            <a:off x="4293530" y="1936729"/>
            <a:ext cx="3727925" cy="5414851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7279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576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 dirty="0">
                            <a:solidFill>
                              <a:schemeClr val="dk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Axe 2 : </a:t>
                        </a:r>
                        <a:r>
                          <a:rPr lang="fr-FR" sz="1400" b="1" u="none" strike="noStrike" cap="none" dirty="0">
                            <a:latin typeface="Marianne"/>
                            <a:ea typeface="Calibri"/>
                            <a:cs typeface="Calibri"/>
                          </a:rPr>
                          <a:t>Déployer une gamme d’outils numériques accessibles à tous les médiateurs pour assurer un développement des compétences tout au long de la vie</a:t>
                        </a:r>
                        <a:endParaRPr sz="1400" b="1" u="none" strike="noStrike" cap="none" dirty="0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CCCCCC"/>
                        </a:solidFill>
                      </a:lnL>
                      <a:lnR w="9525" algn="ctr">
                        <a:solidFill>
                          <a:srgbClr val="CCCCCC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CCCCCC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67882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#4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Lever les freins psychosociaux à l’usage du numérique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32549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#5 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Déployer des solutions de diagnostic et d’accompagnement harmonisées et accessibles à tous les acteurs de la médiation numérique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68300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#6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Promouvoir collectivement le référentiel européen de compétences DigComp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8507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#7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Donner à chacun la possibilité de se former en ligne et de manière autonome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68507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 dirty="0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#8 </a:t>
                        </a:r>
                        <a:r>
                          <a:rPr lang="fr-FR" sz="1400" u="none" strike="noStrike" cap="none" dirty="0">
                            <a:latin typeface="Marianne"/>
                            <a:ea typeface="Calibri"/>
                            <a:cs typeface="Calibri"/>
                          </a:rPr>
                          <a:t>Accompagner les acteurs publics et privés dans leurs dons de matériels informatiques</a:t>
                        </a:r>
                        <a:endParaRPr sz="1400" u="none" strike="noStrike" cap="none" dirty="0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377" name="Google Shape;377;g2ca852a3e2c_0_20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5434645"/>
                </p:ext>
              </p:extLst>
            </p:nvPr>
          </p:nvGraphicFramePr>
          <p:xfrm>
            <a:off x="11999805" y="1928134"/>
            <a:ext cx="3246630" cy="4552808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2466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307150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chemeClr val="dk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Axe 4 : </a:t>
                        </a:r>
                        <a:r>
                          <a:rPr lang="fr-FR" sz="1400" b="1" u="none" strike="noStrike" cap="none">
                            <a:latin typeface="Marianne"/>
                            <a:ea typeface="Calibri"/>
                            <a:cs typeface="Calibri"/>
                          </a:rPr>
                          <a:t>Collecter selon la logique du dites-le-nous une fois et partager des données structurées pour mieux adapter, au fil de l’eau, la politique publique</a:t>
                        </a:r>
                        <a:endParaRPr sz="1400" b="1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CCCCCC"/>
                        </a:solidFill>
                      </a:lnL>
                      <a:lnR w="9525" algn="ctr">
                        <a:solidFill>
                          <a:srgbClr val="CCCCCC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CCCCCC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560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#13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Déployer une plateforme de données dédiée à l’inclusion numérique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CCCCCC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34525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#14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Accompagner et former les acteurs territoriaux au pilotage de la politique d’inclusion numérique par la donnée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39592"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b="1" u="none" strike="noStrike" cap="none">
                            <a:solidFill>
                              <a:srgbClr val="000091"/>
                            </a:solidFill>
                            <a:latin typeface="Marianne"/>
                            <a:ea typeface="Calibri"/>
                            <a:cs typeface="Calibri"/>
                          </a:rPr>
                          <a:t>Engagement #15</a:t>
                        </a: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 Lancer </a:t>
                        </a:r>
                        <a:endParaRPr/>
                      </a:p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500"/>
                          <a:buFont typeface="Arial"/>
                          <a:buNone/>
                          <a:defRPr/>
                        </a:pPr>
                        <a:r>
                          <a:rPr lang="fr-FR" sz="1400" u="none" strike="noStrike" cap="none">
                            <a:latin typeface="Marianne"/>
                            <a:ea typeface="Calibri"/>
                            <a:cs typeface="Calibri"/>
                          </a:rPr>
                          <a:t>« l’Observatoire des compétences numériques » par le GIP PIX </a:t>
                        </a:r>
                        <a:endParaRPr sz="1400" u="none" strike="noStrike" cap="none">
                          <a:latin typeface="Marianne"/>
                          <a:ea typeface="Calibri"/>
                          <a:cs typeface="Calibri"/>
                        </a:endParaRPr>
                      </a:p>
                    </a:txBody>
                    <a:tcPr marL="91425" marR="91425" marT="91425" marB="91425">
                      <a:lnL w="9525" algn="ctr">
                        <a:solidFill>
                          <a:srgbClr val="EFEFEF"/>
                        </a:solidFill>
                      </a:lnL>
                      <a:lnR w="9525" algn="ctr">
                        <a:solidFill>
                          <a:srgbClr val="EFEFEF"/>
                        </a:solidFill>
                      </a:lnR>
                      <a:lnT w="9525" algn="ctr">
                        <a:solidFill>
                          <a:srgbClr val="EFEFEF"/>
                        </a:solidFill>
                      </a:lnT>
                      <a:lnB w="9525" algn="ctr">
                        <a:solidFill>
                          <a:srgbClr val="EFEFEF"/>
                        </a:solidFill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78" name="Google Shape;378;g2ca852a3e2c_0_200"/>
            <p:cNvSpPr txBox="1"/>
            <p:nvPr/>
          </p:nvSpPr>
          <p:spPr bwMode="auto">
            <a:xfrm>
              <a:off x="1146730" y="7915477"/>
              <a:ext cx="13981193" cy="636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defRPr/>
              </a:pPr>
              <a:r>
                <a:rPr lang="fr-FR" b="1" dirty="0">
                  <a:solidFill>
                    <a:srgbClr val="000091"/>
                  </a:solidFill>
                  <a:latin typeface="Marianne"/>
                  <a:ea typeface="Calibri"/>
                  <a:cs typeface="Calibri"/>
                </a:rPr>
                <a:t>Engagement #16 </a:t>
              </a:r>
              <a:r>
                <a:rPr lang="fr-FR" dirty="0">
                  <a:latin typeface="Marianne"/>
                  <a:ea typeface="Calibri"/>
                  <a:cs typeface="Calibri"/>
                </a:rPr>
                <a:t>Intégrer et promouvoir, pour chacun des axes stratégiques de France Numérique Ensemble, les démarches concourant au développement des communs.</a:t>
              </a:r>
              <a:endParaRPr dirty="0">
                <a:latin typeface="Marianne"/>
                <a:ea typeface="Calibri"/>
                <a:cs typeface="Calibri"/>
              </a:endParaRPr>
            </a:p>
          </p:txBody>
        </p:sp>
        <p:sp>
          <p:nvSpPr>
            <p:cNvPr id="2" name="Google Shape;369;g2ca852a3e2c_0_200"/>
            <p:cNvSpPr/>
            <p:nvPr/>
          </p:nvSpPr>
          <p:spPr bwMode="auto">
            <a:xfrm>
              <a:off x="1129801" y="1912944"/>
              <a:ext cx="2920800" cy="5196899"/>
            </a:xfrm>
            <a:prstGeom prst="rect">
              <a:avLst/>
            </a:prstGeom>
            <a:solidFill>
              <a:srgbClr val="000091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b="0" i="0" u="none" strike="noStrike" cap="none" dirty="0">
                <a:solidFill>
                  <a:srgbClr val="000000"/>
                </a:solidFill>
                <a:latin typeface="Mangal Pro"/>
              </a:endParaRPr>
            </a:p>
          </p:txBody>
        </p:sp>
        <p:sp>
          <p:nvSpPr>
            <p:cNvPr id="3" name="Google Shape;369;g2ca852a3e2c_0_200"/>
            <p:cNvSpPr/>
            <p:nvPr/>
          </p:nvSpPr>
          <p:spPr bwMode="auto">
            <a:xfrm>
              <a:off x="4300678" y="1928135"/>
              <a:ext cx="3739360" cy="5467982"/>
            </a:xfrm>
            <a:prstGeom prst="rect">
              <a:avLst/>
            </a:prstGeom>
            <a:solidFill>
              <a:srgbClr val="000091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 dirty="0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4" name="Google Shape;369;g2ca852a3e2c_0_200"/>
            <p:cNvSpPr/>
            <p:nvPr/>
          </p:nvSpPr>
          <p:spPr bwMode="auto">
            <a:xfrm>
              <a:off x="8247380" y="1923818"/>
              <a:ext cx="3532250" cy="5522877"/>
            </a:xfrm>
            <a:prstGeom prst="rect">
              <a:avLst/>
            </a:prstGeom>
            <a:solidFill>
              <a:srgbClr val="000091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 dirty="0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5" name="Google Shape;369;g2ca852a3e2c_0_200"/>
            <p:cNvSpPr/>
            <p:nvPr/>
          </p:nvSpPr>
          <p:spPr bwMode="auto">
            <a:xfrm>
              <a:off x="11999855" y="1928133"/>
              <a:ext cx="3246580" cy="4419322"/>
            </a:xfrm>
            <a:prstGeom prst="rect">
              <a:avLst/>
            </a:prstGeom>
            <a:solidFill>
              <a:srgbClr val="000091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 dirty="0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205577645" name=" 1205577644"/>
            <p:cNvSpPr/>
            <p:nvPr/>
          </p:nvSpPr>
          <p:spPr bwMode="auto">
            <a:xfrm>
              <a:off x="8000559" y="4465319"/>
              <a:ext cx="254916" cy="304835"/>
            </a:xfrm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pic>
          <p:nvPicPr>
            <p:cNvPr id="969141084" name="Image 96914108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03464" y="2873794"/>
              <a:ext cx="743494" cy="304592"/>
            </a:xfrm>
            <a:prstGeom prst="rect">
              <a:avLst/>
            </a:prstGeom>
          </p:spPr>
        </p:pic>
      </p:grpSp>
      <p:sp>
        <p:nvSpPr>
          <p:cNvPr id="22" name="Google Shape;370;g2ca852a3e2c_0_200">
            <a:extLst>
              <a:ext uri="{FF2B5EF4-FFF2-40B4-BE49-F238E27FC236}">
                <a16:creationId xmlns:a16="http://schemas.microsoft.com/office/drawing/2014/main" id="{FD3FF939-6B36-422F-9A5A-B45AEE87087E}"/>
              </a:ext>
            </a:extLst>
          </p:cNvPr>
          <p:cNvSpPr/>
          <p:nvPr/>
        </p:nvSpPr>
        <p:spPr bwMode="auto">
          <a:xfrm>
            <a:off x="1118338" y="1737024"/>
            <a:ext cx="14911764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3000" b="1" dirty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Les 16 engagements de France Numérique Ensemble</a:t>
            </a:r>
            <a:endParaRPr sz="3000" b="1" dirty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46E546-51F8-4FB6-B1D1-2925CAA9FE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7206" r="78020" b="14044"/>
          <a:stretch/>
        </p:blipFill>
        <p:spPr>
          <a:xfrm>
            <a:off x="13384584" y="60722"/>
            <a:ext cx="2160000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 bwMode="auto">
          <a:xfrm>
            <a:off x="1628450" y="583445"/>
            <a:ext cx="14426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4000" b="1" dirty="0">
                <a:solidFill>
                  <a:srgbClr val="0C008B"/>
                </a:solidFill>
                <a:latin typeface="Marianne"/>
              </a:rPr>
              <a:t>Ordre du jour de la plénière</a:t>
            </a:r>
            <a:endParaRPr sz="4000" b="1" i="0" u="none" strike="noStrike" cap="none" dirty="0">
              <a:solidFill>
                <a:srgbClr val="0C008B"/>
              </a:solidFill>
              <a:latin typeface="Marianne"/>
            </a:endParaRPr>
          </a:p>
        </p:txBody>
      </p:sp>
      <p:cxnSp>
        <p:nvCxnSpPr>
          <p:cNvPr id="45" name="Google Shape;45;p5"/>
          <p:cNvCxnSpPr>
            <a:cxnSpLocks/>
          </p:cNvCxnSpPr>
          <p:nvPr/>
        </p:nvCxnSpPr>
        <p:spPr bwMode="auto">
          <a:xfrm>
            <a:off x="1771100" y="1801491"/>
            <a:ext cx="0" cy="5988271"/>
          </a:xfrm>
          <a:prstGeom prst="straightConnector1">
            <a:avLst/>
          </a:prstGeom>
          <a:noFill/>
          <a:ln w="9525" cap="flat" cmpd="sng">
            <a:solidFill>
              <a:srgbClr val="0C00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/>
          <p:nvPr/>
        </p:nvSpPr>
        <p:spPr bwMode="auto">
          <a:xfrm>
            <a:off x="1650012" y="3926660"/>
            <a:ext cx="285300" cy="285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C00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47" name="Google Shape;47;p5"/>
          <p:cNvSpPr/>
          <p:nvPr/>
        </p:nvSpPr>
        <p:spPr bwMode="auto">
          <a:xfrm>
            <a:off x="1624090" y="5294812"/>
            <a:ext cx="285300" cy="285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C00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48" name="Google Shape;48;p5"/>
          <p:cNvSpPr/>
          <p:nvPr/>
        </p:nvSpPr>
        <p:spPr bwMode="auto">
          <a:xfrm>
            <a:off x="1628450" y="6660232"/>
            <a:ext cx="285300" cy="285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C00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Marianne"/>
              <a:ea typeface="Calibri"/>
              <a:cs typeface="Calibri"/>
            </a:endParaRPr>
          </a:p>
        </p:txBody>
      </p:sp>
      <p:grpSp>
        <p:nvGrpSpPr>
          <p:cNvPr id="49" name="Google Shape;49;p5"/>
          <p:cNvGrpSpPr/>
          <p:nvPr/>
        </p:nvGrpSpPr>
        <p:grpSpPr bwMode="auto">
          <a:xfrm>
            <a:off x="350995" y="607415"/>
            <a:ext cx="1030875" cy="1090489"/>
            <a:chOff x="845064" y="548305"/>
            <a:chExt cx="1302672" cy="1378004"/>
          </a:xfrm>
        </p:grpSpPr>
        <p:sp>
          <p:nvSpPr>
            <p:cNvPr id="50" name="Google Shape;50;p5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4" name="Google Shape;54;p5"/>
          <p:cNvSpPr txBox="1"/>
          <p:nvPr/>
        </p:nvSpPr>
        <p:spPr bwMode="auto">
          <a:xfrm>
            <a:off x="2113414" y="2393797"/>
            <a:ext cx="1155919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800" b="1" dirty="0">
                <a:solidFill>
                  <a:srgbClr val="0C008B"/>
                </a:solidFill>
                <a:latin typeface="Marianne"/>
              </a:rPr>
              <a:t>Etat de la territorialisation de la politique d’inclusion numérique </a:t>
            </a:r>
            <a:r>
              <a:rPr lang="fr-FR" sz="2800" dirty="0">
                <a:solidFill>
                  <a:srgbClr val="0C008B"/>
                </a:solidFill>
                <a:latin typeface="Marianne"/>
              </a:rPr>
              <a:t>et de FNE – Axe 1 </a:t>
            </a:r>
            <a:endParaRPr sz="2800" b="0" i="0" u="none" strike="noStrike" cap="none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55" name="Google Shape;55;p5"/>
          <p:cNvSpPr txBox="1"/>
          <p:nvPr/>
        </p:nvSpPr>
        <p:spPr bwMode="auto">
          <a:xfrm>
            <a:off x="2113414" y="5076056"/>
            <a:ext cx="1155918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800" b="1" i="0" u="none" strike="noStrike" cap="none" dirty="0">
                <a:solidFill>
                  <a:srgbClr val="0C008B"/>
                </a:solidFill>
                <a:latin typeface="Marianne"/>
              </a:rPr>
              <a:t>Ambitions et perspectives budgétaires </a:t>
            </a:r>
            <a:r>
              <a:rPr lang="fr-FR" sz="2800" b="0" i="0" u="none" strike="noStrike" cap="none" dirty="0">
                <a:solidFill>
                  <a:srgbClr val="0C008B"/>
                </a:solidFill>
                <a:latin typeface="Marianne"/>
              </a:rPr>
              <a:t>de la politique d’inclusion numérique</a:t>
            </a:r>
            <a:endParaRPr dirty="0">
              <a:latin typeface="Marianne"/>
            </a:endParaRPr>
          </a:p>
        </p:txBody>
      </p:sp>
      <p:sp>
        <p:nvSpPr>
          <p:cNvPr id="56" name="Google Shape;56;p5"/>
          <p:cNvSpPr txBox="1"/>
          <p:nvPr/>
        </p:nvSpPr>
        <p:spPr bwMode="auto">
          <a:xfrm>
            <a:off x="2081454" y="6569060"/>
            <a:ext cx="115911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800" b="1" dirty="0">
                <a:solidFill>
                  <a:srgbClr val="0C008B"/>
                </a:solidFill>
                <a:latin typeface="Marianne"/>
              </a:rPr>
              <a:t>Objectifs, enjeux et programme de la journée</a:t>
            </a:r>
            <a:endParaRPr b="1" dirty="0"/>
          </a:p>
        </p:txBody>
      </p:sp>
      <p:sp>
        <p:nvSpPr>
          <p:cNvPr id="14" name="Google Shape;46;p5"/>
          <p:cNvSpPr/>
          <p:nvPr/>
        </p:nvSpPr>
        <p:spPr bwMode="auto">
          <a:xfrm>
            <a:off x="1647280" y="2630516"/>
            <a:ext cx="285300" cy="285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C00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15" name="Google Shape;54;p5"/>
          <p:cNvSpPr txBox="1"/>
          <p:nvPr/>
        </p:nvSpPr>
        <p:spPr bwMode="auto">
          <a:xfrm>
            <a:off x="2133723" y="3779912"/>
            <a:ext cx="115388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800" b="1" i="0" u="none" strike="noStrike" cap="none" dirty="0">
                <a:solidFill>
                  <a:srgbClr val="0C008B"/>
                </a:solidFill>
                <a:latin typeface="Marianne"/>
              </a:rPr>
              <a:t>Point d’avance</a:t>
            </a:r>
            <a:r>
              <a:rPr lang="fr-FR" sz="2800" b="1" dirty="0">
                <a:solidFill>
                  <a:srgbClr val="0C008B"/>
                </a:solidFill>
                <a:latin typeface="Marianne"/>
              </a:rPr>
              <a:t>ment </a:t>
            </a:r>
            <a:r>
              <a:rPr lang="fr-FR" sz="2800" dirty="0">
                <a:solidFill>
                  <a:srgbClr val="0C008B"/>
                </a:solidFill>
                <a:latin typeface="Marianne"/>
              </a:rPr>
              <a:t>sur les engagements de FNE – Axe 2, 3 et 4</a:t>
            </a:r>
            <a:endParaRPr sz="2800" b="0" i="0" u="none" strike="noStrike" cap="none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455839" y="308867"/>
            <a:ext cx="2598711" cy="1868906"/>
          </a:xfrm>
          <a:prstGeom prst="rect">
            <a:avLst/>
          </a:prstGeom>
        </p:spPr>
      </p:pic>
      <p:sp>
        <p:nvSpPr>
          <p:cNvPr id="17" name="Google Shape;91;p1"/>
          <p:cNvSpPr/>
          <p:nvPr/>
        </p:nvSpPr>
        <p:spPr bwMode="auto">
          <a:xfrm>
            <a:off x="420800" y="7668344"/>
            <a:ext cx="897777" cy="814460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 bwMode="auto">
          <a:xfrm>
            <a:off x="0" y="-57150"/>
            <a:ext cx="16255999" cy="9210442"/>
          </a:xfrm>
          <a:prstGeom prst="rect">
            <a:avLst/>
          </a:prstGeom>
          <a:solidFill>
            <a:srgbClr val="0C008B">
              <a:alpha val="7449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7"/>
          <p:cNvSpPr txBox="1"/>
          <p:nvPr/>
        </p:nvSpPr>
        <p:spPr bwMode="auto">
          <a:xfrm>
            <a:off x="997492" y="3095014"/>
            <a:ext cx="14547847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fr-FR" sz="6000" b="1" dirty="0">
                <a:solidFill>
                  <a:srgbClr val="0C008B"/>
                </a:solidFill>
                <a:latin typeface="Marianne"/>
              </a:rPr>
              <a:t>Etat de la territorialisation de la politique d’inclusion numérique </a:t>
            </a:r>
            <a:r>
              <a:rPr lang="fr-FR" sz="6000" dirty="0">
                <a:solidFill>
                  <a:srgbClr val="0C008B"/>
                </a:solidFill>
                <a:latin typeface="Marianne"/>
              </a:rPr>
              <a:t>et de FNE – Axe 1 </a:t>
            </a:r>
            <a:endParaRPr lang="fr-FR" sz="6000" dirty="0">
              <a:latin typeface="Marianne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latin typeface="Arial"/>
            </a:endParaRPr>
          </a:p>
        </p:txBody>
      </p:sp>
      <p:grpSp>
        <p:nvGrpSpPr>
          <p:cNvPr id="70" name="Google Shape;70;p7"/>
          <p:cNvGrpSpPr/>
          <p:nvPr/>
        </p:nvGrpSpPr>
        <p:grpSpPr bwMode="auto">
          <a:xfrm>
            <a:off x="933950" y="1104442"/>
            <a:ext cx="1030875" cy="1090489"/>
            <a:chOff x="845064" y="548305"/>
            <a:chExt cx="1302672" cy="1378004"/>
          </a:xfrm>
        </p:grpSpPr>
        <p:sp>
          <p:nvSpPr>
            <p:cNvPr id="71" name="Google Shape;71;p7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3" name="Google Shape;73;p7"/>
          <p:cNvSpPr/>
          <p:nvPr/>
        </p:nvSpPr>
        <p:spPr bwMode="auto">
          <a:xfrm rot="-5400000">
            <a:off x="14864632" y="7860283"/>
            <a:ext cx="695860" cy="665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615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52" y="6989070"/>
            <a:ext cx="2598711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Google Shape;311;g2cb8977423e_0_270"/>
          <p:cNvSpPr/>
          <p:nvPr/>
        </p:nvSpPr>
        <p:spPr bwMode="auto">
          <a:xfrm>
            <a:off x="1695749" y="570800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fr-FR" sz="4000" b="1" dirty="0">
                <a:solidFill>
                  <a:srgbClr val="0C008B"/>
                </a:solidFill>
                <a:latin typeface="Marianne" panose="02000000000000000000" pitchFamily="50" charset="0"/>
              </a:rPr>
              <a:t>101 gouvernances territoriales ont émergé</a:t>
            </a:r>
            <a:endParaRPr sz="4000" b="1" dirty="0">
              <a:solidFill>
                <a:srgbClr val="0C008B"/>
              </a:solidFill>
              <a:latin typeface="Marianne" panose="02000000000000000000" pitchFamily="50" charset="0"/>
            </a:endParaRPr>
          </a:p>
        </p:txBody>
      </p:sp>
      <p:grpSp>
        <p:nvGrpSpPr>
          <p:cNvPr id="3" name="Google Shape;92;p1"/>
          <p:cNvGrpSpPr/>
          <p:nvPr/>
        </p:nvGrpSpPr>
        <p:grpSpPr bwMode="auto">
          <a:xfrm>
            <a:off x="350996" y="607417"/>
            <a:ext cx="1030875" cy="1090489"/>
            <a:chOff x="845064" y="548305"/>
            <a:chExt cx="1302672" cy="1378004"/>
          </a:xfrm>
        </p:grpSpPr>
        <p:sp>
          <p:nvSpPr>
            <p:cNvPr id="4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6" name="ZoneTexte 15"/>
          <p:cNvSpPr txBox="1"/>
          <p:nvPr/>
        </p:nvSpPr>
        <p:spPr bwMode="auto">
          <a:xfrm>
            <a:off x="4857741" y="2590805"/>
            <a:ext cx="5906401" cy="1093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buSzPts val="1400"/>
              <a:defRPr/>
            </a:pPr>
            <a:r>
              <a:rPr lang="fr-FR" sz="2150" dirty="0">
                <a:latin typeface="Marianne"/>
              </a:rPr>
              <a:t>Territoires ont fait remonter une gouvernance stabilisée, </a:t>
            </a:r>
            <a:r>
              <a:rPr lang="fr-FR" sz="2150" dirty="0" err="1">
                <a:latin typeface="Marianne"/>
              </a:rPr>
              <a:t>co-portées</a:t>
            </a:r>
            <a:r>
              <a:rPr lang="fr-FR" sz="2150" dirty="0">
                <a:latin typeface="Marianne"/>
              </a:rPr>
              <a:t> par :  </a:t>
            </a:r>
            <a:endParaRPr dirty="0"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2877004" y="2675034"/>
            <a:ext cx="14545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6400" dirty="0">
                <a:solidFill>
                  <a:srgbClr val="615FEC"/>
                </a:solidFill>
                <a:latin typeface="Marianne ExtraBold"/>
              </a:rPr>
              <a:t>101</a:t>
            </a:r>
            <a:endParaRPr dirty="0"/>
          </a:p>
        </p:txBody>
      </p:sp>
      <p:cxnSp>
        <p:nvCxnSpPr>
          <p:cNvPr id="18" name="Connecteur droit 17"/>
          <p:cNvCxnSpPr>
            <a:cxnSpLocks/>
          </p:cNvCxnSpPr>
          <p:nvPr/>
        </p:nvCxnSpPr>
        <p:spPr bwMode="auto">
          <a:xfrm>
            <a:off x="4417808" y="2473706"/>
            <a:ext cx="0" cy="1578980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 bwMode="auto">
          <a:xfrm>
            <a:off x="11343217" y="2161081"/>
            <a:ext cx="4741563" cy="226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Conseil Régional : 5</a:t>
            </a:r>
          </a:p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Conseil Départemental : 68</a:t>
            </a:r>
          </a:p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Syndicat Mixte : 12</a:t>
            </a:r>
          </a:p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Collectivité à statut particulier : 7</a:t>
            </a:r>
          </a:p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EPCI uniquement : 4  </a:t>
            </a:r>
            <a:endParaRPr sz="1600" b="1" dirty="0">
              <a:latin typeface="Marianne" panose="02000000000000000000" pitchFamily="50" charset="0"/>
            </a:endParaRPr>
          </a:p>
          <a:p>
            <a:pPr marL="228594" indent="-228594">
              <a:lnSpc>
                <a:spcPct val="150000"/>
              </a:lnSpc>
              <a:buSzPts val="1400"/>
              <a:buFont typeface="Arial"/>
              <a:buChar char="•"/>
              <a:defRPr/>
            </a:pPr>
            <a:r>
              <a:rPr lang="fr-FR" sz="1600" b="1" dirty="0">
                <a:latin typeface="Marianne" panose="02000000000000000000" pitchFamily="50" charset="0"/>
              </a:rPr>
              <a:t>Préfecture uniquement : 12</a:t>
            </a:r>
          </a:p>
        </p:txBody>
      </p:sp>
      <p:sp>
        <p:nvSpPr>
          <p:cNvPr id="56" name="Accolade fermante 55"/>
          <p:cNvSpPr/>
          <p:nvPr/>
        </p:nvSpPr>
        <p:spPr bwMode="auto">
          <a:xfrm>
            <a:off x="10488058" y="2004689"/>
            <a:ext cx="329012" cy="264805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 sz="1850"/>
          </a:p>
        </p:txBody>
      </p:sp>
      <p:pic>
        <p:nvPicPr>
          <p:cNvPr id="288" name="Google Shape;167;g2ca74e9dfe2_0_64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14540" y="2146506"/>
            <a:ext cx="2272269" cy="227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21A45B8B-717F-4FDE-A5F4-BFA6388714BF}"/>
              </a:ext>
            </a:extLst>
          </p:cNvPr>
          <p:cNvSpPr txBox="1"/>
          <p:nvPr/>
        </p:nvSpPr>
        <p:spPr bwMode="auto">
          <a:xfrm>
            <a:off x="11080328" y="6084168"/>
            <a:ext cx="4741563" cy="8605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 algn="ctr" defTabSz="1625519">
              <a:lnSpc>
                <a:spcPct val="150000"/>
              </a:lnSpc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1600" b="1" dirty="0">
                <a:latin typeface="Marianne"/>
              </a:rPr>
              <a:t>Gouvernances ont fait remonter une feuille de route France Numérique Ensemble</a:t>
            </a:r>
            <a:endParaRPr b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58FBAE5-54D9-44CD-99CB-34E21F4B2849}"/>
              </a:ext>
            </a:extLst>
          </p:cNvPr>
          <p:cNvSpPr txBox="1"/>
          <p:nvPr/>
        </p:nvSpPr>
        <p:spPr bwMode="auto">
          <a:xfrm>
            <a:off x="12664504" y="5148064"/>
            <a:ext cx="1269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6400" dirty="0">
                <a:solidFill>
                  <a:srgbClr val="615FEC"/>
                </a:solidFill>
                <a:latin typeface="Marianne ExtraBold"/>
              </a:rPr>
              <a:t>84</a:t>
            </a:r>
            <a:endParaRPr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2B55DBB-6836-4617-8318-C7062B5B65BC}"/>
              </a:ext>
            </a:extLst>
          </p:cNvPr>
          <p:cNvSpPr txBox="1"/>
          <p:nvPr/>
        </p:nvSpPr>
        <p:spPr bwMode="auto">
          <a:xfrm>
            <a:off x="4850378" y="5964459"/>
            <a:ext cx="5906401" cy="603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buSzPts val="1400"/>
              <a:defRPr/>
            </a:pPr>
            <a:r>
              <a:rPr lang="fr-FR" sz="2150" dirty="0">
                <a:latin typeface="Marianne"/>
              </a:rPr>
              <a:t>Feuilles de route ont été annoncées</a:t>
            </a:r>
            <a:endParaRPr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F59C5DE-1600-4FBC-938B-29CA1A9DB419}"/>
              </a:ext>
            </a:extLst>
          </p:cNvPr>
          <p:cNvSpPr txBox="1"/>
          <p:nvPr/>
        </p:nvSpPr>
        <p:spPr bwMode="auto">
          <a:xfrm>
            <a:off x="2871416" y="5792877"/>
            <a:ext cx="17714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fr-FR" sz="6400" dirty="0">
                <a:solidFill>
                  <a:srgbClr val="615FEC"/>
                </a:solidFill>
                <a:latin typeface="Marianne ExtraBold"/>
              </a:rPr>
              <a:t>127</a:t>
            </a:r>
            <a:endParaRPr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308D37F-5E9E-4831-907C-83BF113BC3D6}"/>
              </a:ext>
            </a:extLst>
          </p:cNvPr>
          <p:cNvCxnSpPr>
            <a:cxnSpLocks/>
          </p:cNvCxnSpPr>
          <p:nvPr/>
        </p:nvCxnSpPr>
        <p:spPr bwMode="auto">
          <a:xfrm>
            <a:off x="4455592" y="5591549"/>
            <a:ext cx="0" cy="1578980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C5AC301A-7903-4F53-8533-094E781574E9}"/>
              </a:ext>
            </a:extLst>
          </p:cNvPr>
          <p:cNvSpPr/>
          <p:nvPr/>
        </p:nvSpPr>
        <p:spPr bwMode="auto">
          <a:xfrm>
            <a:off x="10488058" y="5122532"/>
            <a:ext cx="329012" cy="264805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 sz="18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Google Shape;311;g2cb8977423e_0_270"/>
          <p:cNvSpPr/>
          <p:nvPr/>
        </p:nvSpPr>
        <p:spPr bwMode="auto">
          <a:xfrm>
            <a:off x="1679605" y="588775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</a:rPr>
              <a:t>En 2024, les gouvernances ont disposé de plusieurs financements pour leurs feuilles de route</a:t>
            </a:r>
            <a:endParaRPr sz="4000" b="1" dirty="0">
              <a:solidFill>
                <a:srgbClr val="000091"/>
              </a:solidFill>
              <a:latin typeface="Marianne" panose="02000000000000000000" pitchFamily="50" charset="0"/>
            </a:endParaRPr>
          </a:p>
          <a:p>
            <a:pPr>
              <a:buSzPts val="1100"/>
              <a:defRPr/>
            </a:pPr>
            <a:endParaRPr sz="4000" dirty="0">
              <a:solidFill>
                <a:srgbClr val="000091"/>
              </a:solidFill>
              <a:latin typeface="Marianne" panose="02000000000000000000" pitchFamily="50" charset="0"/>
              <a:ea typeface="Calibri"/>
              <a:cs typeface="Calibri"/>
            </a:endParaRPr>
          </a:p>
        </p:txBody>
      </p:sp>
      <p:grpSp>
        <p:nvGrpSpPr>
          <p:cNvPr id="3" name="Google Shape;92;p1"/>
          <p:cNvGrpSpPr/>
          <p:nvPr/>
        </p:nvGrpSpPr>
        <p:grpSpPr bwMode="auto">
          <a:xfrm>
            <a:off x="350996" y="607417"/>
            <a:ext cx="1030875" cy="1090489"/>
            <a:chOff x="845064" y="548305"/>
            <a:chExt cx="1302672" cy="1378004"/>
          </a:xfrm>
        </p:grpSpPr>
        <p:sp>
          <p:nvSpPr>
            <p:cNvPr id="4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6" name="Google Shape;339;g2cb8977423e_0_353"/>
          <p:cNvSpPr/>
          <p:nvPr/>
        </p:nvSpPr>
        <p:spPr bwMode="auto">
          <a:xfrm>
            <a:off x="1408305" y="4240321"/>
            <a:ext cx="13407384" cy="4652159"/>
          </a:xfrm>
          <a:prstGeom prst="rect">
            <a:avLst/>
          </a:prstGeom>
          <a:solidFill>
            <a:srgbClr val="000091">
              <a:alpha val="3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sz="1800">
              <a:latin typeface="Marianne"/>
            </a:endParaRPr>
          </a:p>
        </p:txBody>
      </p:sp>
      <p:sp>
        <p:nvSpPr>
          <p:cNvPr id="7" name="Google Shape;340;g2cb8977423e_0_353"/>
          <p:cNvSpPr/>
          <p:nvPr/>
        </p:nvSpPr>
        <p:spPr bwMode="auto">
          <a:xfrm>
            <a:off x="2657409" y="5629508"/>
            <a:ext cx="1781400" cy="1781400"/>
          </a:xfrm>
          <a:prstGeom prst="ellipse">
            <a:avLst/>
          </a:prstGeom>
          <a:solidFill>
            <a:srgbClr val="FFEC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fr-FR" sz="2300" b="1">
                <a:latin typeface="Marianne"/>
                <a:ea typeface="Calibri"/>
                <a:cs typeface="Calibri"/>
              </a:rPr>
              <a:t>5 M €</a:t>
            </a:r>
            <a:endParaRPr sz="2300" b="1">
              <a:latin typeface="Marianne"/>
              <a:ea typeface="Calibri"/>
              <a:cs typeface="Calibri"/>
            </a:endParaRPr>
          </a:p>
        </p:txBody>
      </p:sp>
      <p:cxnSp>
        <p:nvCxnSpPr>
          <p:cNvPr id="8" name="Google Shape;341;g2cb8977423e_0_353"/>
          <p:cNvCxnSpPr>
            <a:cxnSpLocks/>
            <a:stCxn id="7" idx="0"/>
          </p:cNvCxnSpPr>
          <p:nvPr/>
        </p:nvCxnSpPr>
        <p:spPr bwMode="auto">
          <a:xfrm rot="10800000">
            <a:off x="3387309" y="5071808"/>
            <a:ext cx="160800" cy="5577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342;g2cb8977423e_0_353"/>
          <p:cNvSpPr txBox="1"/>
          <p:nvPr/>
        </p:nvSpPr>
        <p:spPr bwMode="auto">
          <a:xfrm>
            <a:off x="2111269" y="4482290"/>
            <a:ext cx="3627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rgbClr val="0C008B"/>
                </a:solidFill>
                <a:latin typeface="Marianne"/>
                <a:ea typeface="Calibri"/>
                <a:cs typeface="Calibri"/>
              </a:rPr>
              <a:t>Crédits Ingénierie FNE</a:t>
            </a:r>
            <a:endParaRPr sz="2200" b="1" dirty="0">
              <a:solidFill>
                <a:srgbClr val="0C008B"/>
              </a:solidFill>
              <a:latin typeface="Marianne"/>
              <a:ea typeface="Calibri"/>
              <a:cs typeface="Calibri"/>
            </a:endParaRPr>
          </a:p>
        </p:txBody>
      </p:sp>
      <p:cxnSp>
        <p:nvCxnSpPr>
          <p:cNvPr id="11" name="Google Shape;344;g2cb8977423e_0_353"/>
          <p:cNvCxnSpPr>
            <a:cxnSpLocks/>
          </p:cNvCxnSpPr>
          <p:nvPr/>
        </p:nvCxnSpPr>
        <p:spPr bwMode="auto">
          <a:xfrm rot="10800000">
            <a:off x="8527309" y="5071808"/>
            <a:ext cx="160800" cy="5577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45;g2cb8977423e_0_353"/>
          <p:cNvSpPr txBox="1"/>
          <p:nvPr/>
        </p:nvSpPr>
        <p:spPr bwMode="auto">
          <a:xfrm>
            <a:off x="6641665" y="4482290"/>
            <a:ext cx="4211459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0C008B"/>
                </a:solidFill>
                <a:latin typeface="Marianne"/>
                <a:ea typeface="Calibri"/>
                <a:cs typeface="Calibri"/>
              </a:rPr>
              <a:t>Financement formation</a:t>
            </a:r>
            <a:endParaRPr sz="2200" b="1">
              <a:solidFill>
                <a:srgbClr val="0C008B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13" name="Google Shape;346;g2cb8977423e_0_353"/>
          <p:cNvSpPr/>
          <p:nvPr/>
        </p:nvSpPr>
        <p:spPr bwMode="auto">
          <a:xfrm>
            <a:off x="12289967" y="5553307"/>
            <a:ext cx="1781400" cy="1781400"/>
          </a:xfrm>
          <a:prstGeom prst="ellipse">
            <a:avLst/>
          </a:prstGeom>
          <a:solidFill>
            <a:srgbClr val="FFEC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fr-FR" sz="2300" b="1">
                <a:latin typeface="Marianne"/>
                <a:ea typeface="Calibri"/>
                <a:cs typeface="Calibri"/>
              </a:rPr>
              <a:t>Marché</a:t>
            </a:r>
            <a:endParaRPr sz="2300" b="1">
              <a:latin typeface="Marianne"/>
              <a:ea typeface="Calibri"/>
              <a:cs typeface="Calibri"/>
            </a:endParaRPr>
          </a:p>
        </p:txBody>
      </p:sp>
      <p:cxnSp>
        <p:nvCxnSpPr>
          <p:cNvPr id="14" name="Google Shape;347;g2cb8977423e_0_353"/>
          <p:cNvCxnSpPr>
            <a:cxnSpLocks/>
            <a:stCxn id="13" idx="0"/>
          </p:cNvCxnSpPr>
          <p:nvPr/>
        </p:nvCxnSpPr>
        <p:spPr bwMode="auto">
          <a:xfrm rot="10800000">
            <a:off x="13019867" y="4995608"/>
            <a:ext cx="160800" cy="5577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48;g2cb8977423e_0_353"/>
          <p:cNvSpPr txBox="1"/>
          <p:nvPr/>
        </p:nvSpPr>
        <p:spPr bwMode="auto">
          <a:xfrm>
            <a:off x="11743826" y="4482291"/>
            <a:ext cx="3627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0C008B"/>
                </a:solidFill>
                <a:latin typeface="Marianne"/>
                <a:ea typeface="Calibri"/>
                <a:cs typeface="Calibri"/>
              </a:rPr>
              <a:t>Marché ANCT</a:t>
            </a:r>
            <a:endParaRPr sz="2200" b="1">
              <a:solidFill>
                <a:srgbClr val="0C008B"/>
              </a:solidFill>
              <a:latin typeface="Marianne"/>
              <a:ea typeface="Calibri"/>
              <a:cs typeface="Calibri"/>
            </a:endParaRPr>
          </a:p>
        </p:txBody>
      </p:sp>
      <p:sp>
        <p:nvSpPr>
          <p:cNvPr id="16" name="Google Shape;349;g2cb8977423e_0_353"/>
          <p:cNvSpPr txBox="1"/>
          <p:nvPr/>
        </p:nvSpPr>
        <p:spPr bwMode="auto">
          <a:xfrm>
            <a:off x="2332419" y="7522386"/>
            <a:ext cx="22662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fr-FR" sz="1800">
                <a:solidFill>
                  <a:schemeClr val="dk1"/>
                </a:solidFill>
                <a:latin typeface="Marianne"/>
                <a:ea typeface="Calibri"/>
                <a:cs typeface="Calibri"/>
              </a:rPr>
              <a:t>Elaboration et/ou mise en œuvre </a:t>
            </a:r>
            <a:endParaRPr sz="1800">
              <a:solidFill>
                <a:schemeClr val="dk1"/>
              </a:solidFill>
              <a:latin typeface="Marianne"/>
              <a:ea typeface="Calibri"/>
              <a:cs typeface="Calibri"/>
            </a:endParaRPr>
          </a:p>
          <a:p>
            <a:pPr algn="ctr">
              <a:defRPr/>
            </a:pPr>
            <a:r>
              <a:rPr lang="fr-FR" sz="1800">
                <a:solidFill>
                  <a:schemeClr val="dk1"/>
                </a:solidFill>
                <a:latin typeface="Marianne"/>
                <a:ea typeface="Calibri"/>
                <a:cs typeface="Calibri"/>
              </a:rPr>
              <a:t>de feuille de route</a:t>
            </a:r>
            <a:endParaRPr sz="1800">
              <a:latin typeface="Marianne"/>
            </a:endParaRPr>
          </a:p>
        </p:txBody>
      </p:sp>
      <p:sp>
        <p:nvSpPr>
          <p:cNvPr id="17" name="Google Shape;350;g2cb8977423e_0_353"/>
          <p:cNvSpPr txBox="1"/>
          <p:nvPr/>
        </p:nvSpPr>
        <p:spPr bwMode="auto">
          <a:xfrm>
            <a:off x="7555019" y="7660824"/>
            <a:ext cx="22662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fr-FR" sz="1800">
                <a:solidFill>
                  <a:schemeClr val="dk1"/>
                </a:solidFill>
                <a:latin typeface="Marianne"/>
                <a:ea typeface="Calibri"/>
                <a:cs typeface="Calibri"/>
              </a:rPr>
              <a:t>Formation Aidants Numériques / Aidants Connect</a:t>
            </a:r>
            <a:endParaRPr lang="fr-FR" sz="1800">
              <a:latin typeface="Marianne"/>
            </a:endParaRPr>
          </a:p>
        </p:txBody>
      </p:sp>
      <p:sp>
        <p:nvSpPr>
          <p:cNvPr id="18" name="Google Shape;351;g2cb8977423e_0_353"/>
          <p:cNvSpPr txBox="1"/>
          <p:nvPr/>
        </p:nvSpPr>
        <p:spPr bwMode="auto">
          <a:xfrm>
            <a:off x="12047575" y="7622710"/>
            <a:ext cx="2266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fr-FR" sz="1800">
                <a:solidFill>
                  <a:schemeClr val="dk1"/>
                </a:solidFill>
                <a:latin typeface="Marianne"/>
                <a:ea typeface="Calibri"/>
                <a:cs typeface="Calibri"/>
              </a:rPr>
              <a:t>Accompagnement EPCI et communes</a:t>
            </a:r>
            <a:endParaRPr sz="1800">
              <a:latin typeface="Marianne"/>
            </a:endParaRPr>
          </a:p>
        </p:txBody>
      </p:sp>
      <p:pic>
        <p:nvPicPr>
          <p:cNvPr id="20" name="Image 19" descr="Une image contenant capture d’écran, conception&#10;&#10;Description générée automatique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2718" y="4573945"/>
            <a:ext cx="339300" cy="339880"/>
          </a:xfrm>
          <a:prstGeom prst="rect">
            <a:avLst/>
          </a:prstGeom>
        </p:spPr>
      </p:pic>
      <p:pic>
        <p:nvPicPr>
          <p:cNvPr id="21" name="Image 20" descr="Une image contenant conception, illustration, art&#10;&#10;Description générée automatiquement avec une confiance moyenn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3115" y="4588417"/>
            <a:ext cx="339300" cy="325408"/>
          </a:xfrm>
          <a:prstGeom prst="rect">
            <a:avLst/>
          </a:prstGeom>
        </p:spPr>
      </p:pic>
      <p:pic>
        <p:nvPicPr>
          <p:cNvPr id="22" name="Image 21" descr="Une image contenant Graphique, cercle, graphisme, capture d’écran&#10;&#10;Description générée automatiquemen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86262" y="4573947"/>
            <a:ext cx="317327" cy="313791"/>
          </a:xfrm>
          <a:prstGeom prst="rect">
            <a:avLst/>
          </a:prstGeom>
        </p:spPr>
      </p:pic>
      <p:sp>
        <p:nvSpPr>
          <p:cNvPr id="23" name="Google Shape;143;p10"/>
          <p:cNvSpPr/>
          <p:nvPr/>
        </p:nvSpPr>
        <p:spPr bwMode="auto">
          <a:xfrm>
            <a:off x="7797409" y="5629508"/>
            <a:ext cx="1781400" cy="1781400"/>
          </a:xfrm>
          <a:prstGeom prst="ellipse">
            <a:avLst/>
          </a:prstGeom>
          <a:solidFill>
            <a:srgbClr val="FFECC9"/>
          </a:solidFill>
          <a:ln w="9525" cap="flat" cmpd="sng">
            <a:solidFill>
              <a:srgbClr val="FFEC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fr-FR" sz="2100" b="1" dirty="0">
                <a:latin typeface="Marianne"/>
              </a:rPr>
              <a:t>20 000€</a:t>
            </a:r>
            <a:r>
              <a:rPr lang="fr-FR" b="1" dirty="0">
                <a:latin typeface="Marianne"/>
              </a:rPr>
              <a:t> </a:t>
            </a:r>
            <a:r>
              <a:rPr lang="fr-FR" sz="1200" b="1" dirty="0">
                <a:latin typeface="Marianne"/>
              </a:rPr>
              <a:t>par département</a:t>
            </a:r>
            <a:endParaRPr b="1" dirty="0">
              <a:latin typeface="Marianne"/>
            </a:endParaRPr>
          </a:p>
        </p:txBody>
      </p:sp>
      <p:sp>
        <p:nvSpPr>
          <p:cNvPr id="10" name="Google Shape;338;g2cb8977423e_0_353"/>
          <p:cNvSpPr txBox="1"/>
          <p:nvPr/>
        </p:nvSpPr>
        <p:spPr bwMode="auto">
          <a:xfrm>
            <a:off x="1359248" y="3595986"/>
            <a:ext cx="13738800" cy="47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Marianne"/>
              </a:rPr>
              <a:t>Dans un cadre défini, elles ont pu décider en autonomie de l’allocation de ces financements.</a:t>
            </a:r>
            <a:endParaRPr sz="1800" dirty="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96A9A8-45EA-4FCD-A34B-5C5A5643B9E3}"/>
              </a:ext>
            </a:extLst>
          </p:cNvPr>
          <p:cNvSpPr/>
          <p:nvPr/>
        </p:nvSpPr>
        <p:spPr bwMode="auto">
          <a:xfrm>
            <a:off x="928380" y="2125663"/>
            <a:ext cx="14976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  <a:defRPr/>
            </a:pPr>
            <a:r>
              <a:rPr lang="fr-FR" sz="3000" b="1" dirty="0">
                <a:solidFill>
                  <a:schemeClr val="tx1"/>
                </a:solidFill>
                <a:latin typeface="Marianne" panose="02000000000000000000" pitchFamily="50" charset="0"/>
              </a:rPr>
              <a:t>Au total, </a:t>
            </a:r>
            <a:r>
              <a:rPr lang="fr-FR" sz="3000" b="1" dirty="0">
                <a:solidFill>
                  <a:schemeClr val="bg1"/>
                </a:solidFill>
                <a:highlight>
                  <a:srgbClr val="615FEC"/>
                </a:highlight>
                <a:latin typeface="Marianne" panose="02000000000000000000" pitchFamily="50" charset="0"/>
              </a:rPr>
              <a:t>6,3 millions d’euros</a:t>
            </a:r>
            <a:r>
              <a:rPr lang="fr-FR" sz="3000" b="1" dirty="0">
                <a:solidFill>
                  <a:schemeClr val="bg1"/>
                </a:solidFill>
                <a:latin typeface="Marianne" panose="02000000000000000000" pitchFamily="50" charset="0"/>
              </a:rPr>
              <a:t> </a:t>
            </a:r>
            <a:r>
              <a:rPr lang="fr-FR" sz="3000" b="1" dirty="0">
                <a:solidFill>
                  <a:schemeClr val="tx1"/>
                </a:solidFill>
                <a:latin typeface="Marianne" panose="02000000000000000000" pitchFamily="50" charset="0"/>
              </a:rPr>
              <a:t>ont été fléchés vers des projets déposés par les gouvernances.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Google Shape;311;g2cb8977423e_0_270"/>
          <p:cNvSpPr/>
          <p:nvPr/>
        </p:nvSpPr>
        <p:spPr bwMode="auto">
          <a:xfrm>
            <a:off x="1679605" y="588775"/>
            <a:ext cx="14225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Une mobilisation importante des préfectures </a:t>
            </a:r>
            <a:endParaRPr sz="4000" dirty="0">
              <a:latin typeface="Marianne" panose="02000000000000000000" pitchFamily="50" charset="0"/>
            </a:endParaRPr>
          </a:p>
          <a:p>
            <a:pPr>
              <a:buSzPts val="1100"/>
              <a:defRPr/>
            </a:pPr>
            <a:r>
              <a:rPr lang="fr-FR" sz="4000" b="1" dirty="0">
                <a:solidFill>
                  <a:srgbClr val="000091"/>
                </a:solidFill>
                <a:latin typeface="Marianne" panose="02000000000000000000" pitchFamily="50" charset="0"/>
                <a:ea typeface="Calibri"/>
                <a:cs typeface="Calibri"/>
              </a:rPr>
              <a:t>et co-porteurs sur les demandes de crédits d’ingénierie et de formation</a:t>
            </a:r>
            <a:endParaRPr sz="4000" dirty="0">
              <a:latin typeface="Marianne" panose="02000000000000000000" pitchFamily="50" charset="0"/>
            </a:endParaRPr>
          </a:p>
          <a:p>
            <a:pPr>
              <a:buSzPts val="1100"/>
              <a:defRPr/>
            </a:pPr>
            <a:endParaRPr lang="fr-FR" sz="4000" b="1" dirty="0">
              <a:solidFill>
                <a:srgbClr val="000091"/>
              </a:solidFill>
              <a:latin typeface="Marianne" panose="02000000000000000000" pitchFamily="50" charset="0"/>
            </a:endParaRPr>
          </a:p>
        </p:txBody>
      </p:sp>
      <p:grpSp>
        <p:nvGrpSpPr>
          <p:cNvPr id="3" name="Google Shape;92;p1"/>
          <p:cNvGrpSpPr/>
          <p:nvPr/>
        </p:nvGrpSpPr>
        <p:grpSpPr bwMode="auto">
          <a:xfrm>
            <a:off x="350996" y="607417"/>
            <a:ext cx="1030875" cy="1090489"/>
            <a:chOff x="845064" y="548305"/>
            <a:chExt cx="1302672" cy="1378004"/>
          </a:xfrm>
        </p:grpSpPr>
        <p:sp>
          <p:nvSpPr>
            <p:cNvPr id="4" name="Google Shape;93;p1"/>
            <p:cNvSpPr/>
            <p:nvPr/>
          </p:nvSpPr>
          <p:spPr bwMode="auto">
            <a:xfrm>
              <a:off x="925361" y="647420"/>
              <a:ext cx="1222375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C008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94;p1"/>
            <p:cNvSpPr/>
            <p:nvPr/>
          </p:nvSpPr>
          <p:spPr bwMode="auto">
            <a:xfrm>
              <a:off x="845064" y="548305"/>
              <a:ext cx="729615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615F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4" name="Google Shape;338;g2cb8977423e_0_353"/>
          <p:cNvSpPr txBox="1"/>
          <p:nvPr/>
        </p:nvSpPr>
        <p:spPr bwMode="auto">
          <a:xfrm>
            <a:off x="2110738" y="2845717"/>
            <a:ext cx="468434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4800" dirty="0">
                <a:solidFill>
                  <a:srgbClr val="615FEC"/>
                </a:solidFill>
                <a:latin typeface="Marianne ExtraBold"/>
              </a:rPr>
              <a:t>4 567 353 €</a:t>
            </a:r>
            <a:endParaRPr dirty="0"/>
          </a:p>
          <a:p>
            <a:pPr lvl="0" algn="ctr">
              <a:defRPr/>
            </a:pPr>
            <a:endParaRPr lang="fr-FR" sz="16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ZoneTexte 24"/>
          <p:cNvSpPr txBox="1"/>
          <p:nvPr/>
        </p:nvSpPr>
        <p:spPr bwMode="auto">
          <a:xfrm>
            <a:off x="6756591" y="2699792"/>
            <a:ext cx="9011757" cy="11011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150" dirty="0">
                <a:latin typeface="Marianne"/>
              </a:rPr>
              <a:t>ont été attribués à des </a:t>
            </a:r>
            <a:r>
              <a:rPr lang="fr-FR" sz="2150" b="1" dirty="0">
                <a:latin typeface="Marianne"/>
              </a:rPr>
              <a:t>projets d’ingénierie </a:t>
            </a:r>
            <a:r>
              <a:rPr lang="fr-FR" sz="2150" dirty="0">
                <a:latin typeface="Marianne"/>
              </a:rPr>
              <a:t>des feuilles de route France Numérique Ensemble.</a:t>
            </a:r>
            <a:endParaRPr lang="fr-FR" sz="1850" dirty="0">
              <a:latin typeface="Marianne"/>
            </a:endParaRPr>
          </a:p>
        </p:txBody>
      </p:sp>
      <p:cxnSp>
        <p:nvCxnSpPr>
          <p:cNvPr id="26" name="Connecteur droit 25"/>
          <p:cNvCxnSpPr>
            <a:cxnSpLocks/>
          </p:cNvCxnSpPr>
          <p:nvPr/>
        </p:nvCxnSpPr>
        <p:spPr bwMode="auto">
          <a:xfrm>
            <a:off x="6578129" y="2600353"/>
            <a:ext cx="0" cy="1388632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9288202" name=" 1719288201"/>
          <p:cNvSpPr/>
          <p:nvPr/>
        </p:nvSpPr>
        <p:spPr bwMode="auto">
          <a:xfrm>
            <a:off x="8128017" y="12799694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07241805" name=" 1007241804"/>
          <p:cNvSpPr/>
          <p:nvPr/>
        </p:nvSpPr>
        <p:spPr bwMode="auto">
          <a:xfrm>
            <a:off x="7431600" y="6715800"/>
            <a:ext cx="254916" cy="30483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" name="Google Shape;338;g2cb8977423e_0_353">
            <a:extLst>
              <a:ext uri="{FF2B5EF4-FFF2-40B4-BE49-F238E27FC236}">
                <a16:creationId xmlns:a16="http://schemas.microsoft.com/office/drawing/2014/main" id="{CA290DC7-F29A-4708-A84F-F44A9C9AE02F}"/>
              </a:ext>
            </a:extLst>
          </p:cNvPr>
          <p:cNvSpPr txBox="1"/>
          <p:nvPr/>
        </p:nvSpPr>
        <p:spPr bwMode="auto">
          <a:xfrm>
            <a:off x="4672637" y="4546196"/>
            <a:ext cx="228059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4800" dirty="0">
                <a:solidFill>
                  <a:srgbClr val="615FEC"/>
                </a:solidFill>
                <a:latin typeface="Marianne ExtraBold"/>
              </a:rPr>
              <a:t>125</a:t>
            </a:r>
            <a:endParaRPr dirty="0"/>
          </a:p>
          <a:p>
            <a:pPr lvl="0" algn="ctr">
              <a:defRPr/>
            </a:pPr>
            <a:endParaRPr lang="fr-FR" sz="16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B6DDA91-59CA-4777-9AD6-0EAD2FD24125}"/>
              </a:ext>
            </a:extLst>
          </p:cNvPr>
          <p:cNvSpPr txBox="1"/>
          <p:nvPr/>
        </p:nvSpPr>
        <p:spPr bwMode="auto">
          <a:xfrm>
            <a:off x="6944275" y="4408154"/>
            <a:ext cx="9119855" cy="11011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150" dirty="0">
                <a:latin typeface="Marianne"/>
              </a:rPr>
              <a:t>collectivités ou structures bénéficiaires des </a:t>
            </a:r>
            <a:r>
              <a:rPr lang="fr-FR" sz="2150" b="1" dirty="0">
                <a:solidFill>
                  <a:schemeClr val="bg1"/>
                </a:solidFill>
                <a:highlight>
                  <a:srgbClr val="615FEC"/>
                </a:highlight>
                <a:latin typeface="Marianne"/>
              </a:rPr>
              <a:t>crédits d’ingénierie </a:t>
            </a:r>
            <a:r>
              <a:rPr lang="fr-FR" sz="2150" dirty="0">
                <a:latin typeface="Marianne"/>
              </a:rPr>
              <a:t>France Numérique Ensemble en 2024 et 2025.</a:t>
            </a:r>
            <a:endParaRPr sz="2150" i="1" dirty="0">
              <a:latin typeface="Marianne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BD7B058-BA46-4F48-B053-4C63AB9FA40D}"/>
              </a:ext>
            </a:extLst>
          </p:cNvPr>
          <p:cNvCxnSpPr>
            <a:cxnSpLocks/>
          </p:cNvCxnSpPr>
          <p:nvPr/>
        </p:nvCxnSpPr>
        <p:spPr bwMode="auto">
          <a:xfrm>
            <a:off x="6610351" y="4546196"/>
            <a:ext cx="0" cy="898875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38;g2cb8977423e_0_353">
            <a:extLst>
              <a:ext uri="{FF2B5EF4-FFF2-40B4-BE49-F238E27FC236}">
                <a16:creationId xmlns:a16="http://schemas.microsoft.com/office/drawing/2014/main" id="{0C2D57F2-4686-48A2-9256-E1978D2E29AC}"/>
              </a:ext>
            </a:extLst>
          </p:cNvPr>
          <p:cNvSpPr txBox="1"/>
          <p:nvPr/>
        </p:nvSpPr>
        <p:spPr bwMode="auto">
          <a:xfrm>
            <a:off x="2042896" y="6395327"/>
            <a:ext cx="493065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4800" dirty="0">
                <a:solidFill>
                  <a:srgbClr val="615FEC"/>
                </a:solidFill>
                <a:latin typeface="Marianne ExtraBold"/>
              </a:rPr>
              <a:t>1 740 000 €</a:t>
            </a:r>
            <a:endParaRPr sz="4800" dirty="0"/>
          </a:p>
          <a:p>
            <a:pPr lvl="0" algn="ctr">
              <a:defRPr/>
            </a:pPr>
            <a:endParaRPr lang="fr-FR" sz="16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04BAD00-77D8-4AB8-9428-F59144233A2A}"/>
              </a:ext>
            </a:extLst>
          </p:cNvPr>
          <p:cNvSpPr txBox="1"/>
          <p:nvPr/>
        </p:nvSpPr>
        <p:spPr bwMode="auto">
          <a:xfrm>
            <a:off x="6964588" y="6455946"/>
            <a:ext cx="9119855" cy="6048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150" dirty="0">
                <a:latin typeface="Marianne"/>
              </a:rPr>
              <a:t>ont été attribués à des </a:t>
            </a:r>
            <a:r>
              <a:rPr lang="fr-FR" sz="2150" b="1" dirty="0">
                <a:latin typeface="Marianne"/>
              </a:rPr>
              <a:t>projets de formation</a:t>
            </a:r>
            <a:r>
              <a:rPr lang="fr-FR" sz="2150" dirty="0">
                <a:latin typeface="Marianne"/>
              </a:rPr>
              <a:t>.</a:t>
            </a:r>
            <a:endParaRPr sz="2150" i="1" dirty="0">
              <a:latin typeface="Marianne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96772A0-6D85-49E9-9AB7-6ED33D185CBF}"/>
              </a:ext>
            </a:extLst>
          </p:cNvPr>
          <p:cNvCxnSpPr>
            <a:cxnSpLocks/>
          </p:cNvCxnSpPr>
          <p:nvPr/>
        </p:nvCxnSpPr>
        <p:spPr bwMode="auto">
          <a:xfrm>
            <a:off x="6630664" y="6395327"/>
            <a:ext cx="0" cy="898875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338;g2cb8977423e_0_353">
            <a:extLst>
              <a:ext uri="{FF2B5EF4-FFF2-40B4-BE49-F238E27FC236}">
                <a16:creationId xmlns:a16="http://schemas.microsoft.com/office/drawing/2014/main" id="{0DF463C8-F499-4E5C-AD7A-50FCA7593196}"/>
              </a:ext>
            </a:extLst>
          </p:cNvPr>
          <p:cNvSpPr txBox="1"/>
          <p:nvPr/>
        </p:nvSpPr>
        <p:spPr bwMode="auto">
          <a:xfrm>
            <a:off x="4701910" y="7722959"/>
            <a:ext cx="228059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fr-FR" sz="4800" dirty="0">
                <a:solidFill>
                  <a:srgbClr val="615FEC"/>
                </a:solidFill>
                <a:latin typeface="Marianne ExtraBold"/>
              </a:rPr>
              <a:t>87</a:t>
            </a:r>
            <a:endParaRPr dirty="0"/>
          </a:p>
          <a:p>
            <a:pPr lvl="0" algn="ctr">
              <a:defRPr/>
            </a:pPr>
            <a:endParaRPr lang="fr-FR" sz="16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6DB453E-3495-4062-A72F-207B09AF373B}"/>
              </a:ext>
            </a:extLst>
          </p:cNvPr>
          <p:cNvSpPr txBox="1"/>
          <p:nvPr/>
        </p:nvSpPr>
        <p:spPr bwMode="auto">
          <a:xfrm>
            <a:off x="6973548" y="7584917"/>
            <a:ext cx="9119855" cy="11011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60" tIns="81280" rIns="162560" bIns="81280" anchor="t" anchorCtr="0" compatLnSpc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150" dirty="0">
                <a:latin typeface="Marianne"/>
              </a:rPr>
              <a:t>collectivités ou structures bénéficiaires des </a:t>
            </a:r>
            <a:r>
              <a:rPr lang="fr-FR" sz="2150" b="1" dirty="0">
                <a:solidFill>
                  <a:schemeClr val="bg1"/>
                </a:solidFill>
                <a:highlight>
                  <a:srgbClr val="615FEC"/>
                </a:highlight>
                <a:latin typeface="Marianne"/>
              </a:rPr>
              <a:t>crédits de formation </a:t>
            </a:r>
            <a:r>
              <a:rPr lang="fr-FR" sz="2150" dirty="0">
                <a:latin typeface="Marianne"/>
              </a:rPr>
              <a:t>France Numérique Ensemble en 2024 et 2025.</a:t>
            </a:r>
            <a:endParaRPr sz="2150" i="1" dirty="0">
              <a:latin typeface="Marianne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C9DE5C-48FA-4DAA-B0BD-3C71D7EA7A88}"/>
              </a:ext>
            </a:extLst>
          </p:cNvPr>
          <p:cNvCxnSpPr>
            <a:cxnSpLocks/>
          </p:cNvCxnSpPr>
          <p:nvPr/>
        </p:nvCxnSpPr>
        <p:spPr bwMode="auto">
          <a:xfrm>
            <a:off x="6639624" y="7722959"/>
            <a:ext cx="0" cy="898875"/>
          </a:xfrm>
          <a:prstGeom prst="line">
            <a:avLst/>
          </a:prstGeom>
          <a:ln>
            <a:solidFill>
              <a:srgbClr val="615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3213</Words>
  <Application>Microsoft Office PowerPoint</Application>
  <DocSecurity>0</DocSecurity>
  <PresentationFormat>Personnalisé</PresentationFormat>
  <Paragraphs>362</Paragraphs>
  <Slides>35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Courier New</vt:lpstr>
      <vt:lpstr>Mangal Pro</vt:lpstr>
      <vt:lpstr>Marianne</vt:lpstr>
      <vt:lpstr>Marianne ExtraBold</vt:lpstr>
      <vt:lpstr>Marianne Medium</vt:lpstr>
      <vt:lpstr>PingFang SC</vt:lpstr>
      <vt:lpstr>Police système Courant</vt:lpstr>
      <vt:lpstr>Times New Roman</vt:lpstr>
      <vt:lpstr>Wingdings</vt:lpstr>
      <vt:lpstr>Office Theme</vt:lpstr>
      <vt:lpstr> Off France Numérique Ensemble (FNE) Plénière d’ouverture  28 octobre 2025  10h – 11h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Typologie d’actions relevées au sein des 84 feuilles de routes   </vt:lpstr>
      <vt:lpstr>Focus -  Actions relatives à l'accompagnement des publics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crédits de formation</dc:title>
  <dc:subject/>
  <dc:creator>TABARIN Alice</dc:creator>
  <cp:keywords/>
  <dc:description/>
  <cp:lastModifiedBy>GUILLET Louise</cp:lastModifiedBy>
  <cp:revision>158</cp:revision>
  <dcterms:modified xsi:type="dcterms:W3CDTF">2025-12-10T14:17:55Z</dcterms:modified>
  <cp:category/>
  <dc:identifier/>
  <cp:contentStatus/>
  <dc:language/>
  <cp:version/>
</cp:coreProperties>
</file>